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57" r:id="rId3"/>
    <p:sldId id="258" r:id="rId4"/>
    <p:sldId id="264" r:id="rId5"/>
    <p:sldId id="261" r:id="rId6"/>
    <p:sldId id="286" r:id="rId7"/>
    <p:sldId id="266" r:id="rId8"/>
    <p:sldId id="263" r:id="rId9"/>
    <p:sldId id="287" r:id="rId10"/>
    <p:sldId id="268" r:id="rId11"/>
    <p:sldId id="270" r:id="rId12"/>
    <p:sldId id="271" r:id="rId13"/>
    <p:sldId id="272" r:id="rId14"/>
    <p:sldId id="285" r:id="rId15"/>
    <p:sldId id="273" r:id="rId16"/>
    <p:sldId id="274" r:id="rId17"/>
    <p:sldId id="277" r:id="rId18"/>
    <p:sldId id="278" r:id="rId19"/>
    <p:sldId id="279" r:id="rId20"/>
    <p:sldId id="288" r:id="rId21"/>
    <p:sldId id="283" r:id="rId22"/>
    <p:sldId id="282" r:id="rId23"/>
    <p:sldId id="276" r:id="rId24"/>
    <p:sldId id="280" r:id="rId25"/>
    <p:sldId id="259" r:id="rId26"/>
    <p:sldId id="289"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BBB"/>
    <a:srgbClr val="034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29" autoAdjust="0"/>
  </p:normalViewPr>
  <p:slideViewPr>
    <p:cSldViewPr snapToGrid="0">
      <p:cViewPr>
        <p:scale>
          <a:sx n="115" d="100"/>
          <a:sy n="115" d="100"/>
        </p:scale>
        <p:origin x="342" y="150"/>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3/26/2020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utismspectrumnews.org/postauthors/yvona-fast-ml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autismspectrumnews.org/organization/gras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  I am Dr. Mary Baker-Ericzen an autism spectrum specialist and trainer at WINTAC . I</a:t>
            </a:r>
            <a:r>
              <a:rPr lang="en-US" baseline="0" dirty="0" smtClean="0"/>
              <a:t> am also a </a:t>
            </a:r>
            <a:r>
              <a:rPr lang="en-US" dirty="0" smtClean="0"/>
              <a:t> Research Scientist at the Interwork</a:t>
            </a:r>
            <a:r>
              <a:rPr lang="en-US" baseline="0" dirty="0" smtClean="0"/>
              <a:t> Institute at SDSU and a practicing</a:t>
            </a:r>
            <a:r>
              <a:rPr lang="en-US" dirty="0" smtClean="0"/>
              <a:t> Clinical Psychologist at</a:t>
            </a:r>
            <a:r>
              <a:rPr lang="en-US" baseline="0" dirty="0" smtClean="0"/>
              <a:t> the Intricate Mind institute in San Diego, Ca.  I have worked with individuals with autism for about 30 years now and counting!</a:t>
            </a:r>
          </a:p>
          <a:p>
            <a:endParaRPr lang="en-US" baseline="0" dirty="0" smtClean="0"/>
          </a:p>
          <a:p>
            <a:r>
              <a:rPr lang="en-US" baseline="0" dirty="0" smtClean="0"/>
              <a:t>I am thrilled to be presenting this second webinar in our new series of webinars specific to understanding and working with individuals with autism spectrum conditions.  If you have not viewed the first Webinar titled, “Understanding Individuals with Autism Spectrum conditions within Vocational Rehabilitation Services” that may be of interest to you as well and I recommend viewing it.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68425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start</a:t>
            </a:r>
            <a:r>
              <a:rPr lang="en-US" baseline="0" dirty="0" smtClean="0"/>
              <a:t> with Communication Style.  There are a number of adjustments that you can make to more fully engage and communicate successfully with those with autism.</a:t>
            </a:r>
          </a:p>
          <a:p>
            <a:r>
              <a:rPr lang="en-US" baseline="0" dirty="0" smtClean="0"/>
              <a:t>Go through slide and provide examples for each.</a:t>
            </a:r>
            <a:endParaRPr lang="en-US" dirty="0" smtClean="0"/>
          </a:p>
          <a:p>
            <a:endParaRPr lang="en-US" dirty="0" smtClean="0"/>
          </a:p>
          <a:p>
            <a:r>
              <a:rPr lang="en-US" dirty="0" smtClean="0"/>
              <a:t>Watch out for </a:t>
            </a:r>
            <a:r>
              <a:rPr lang="en-US" dirty="0"/>
              <a:t>figurative </a:t>
            </a:r>
            <a:r>
              <a:rPr lang="en-US" dirty="0" smtClean="0"/>
              <a:t>language like idioms, </a:t>
            </a:r>
            <a:r>
              <a:rPr lang="en-US" dirty="0" err="1" smtClean="0"/>
              <a:t>methaphors</a:t>
            </a:r>
            <a:r>
              <a:rPr lang="en-US" dirty="0" smtClean="0"/>
              <a:t>, etc.</a:t>
            </a:r>
          </a:p>
          <a:p>
            <a:endParaRPr lang="en-US" dirty="0"/>
          </a:p>
          <a:p>
            <a:r>
              <a:rPr lang="en-US" dirty="0"/>
              <a:t>they need very specific, detailed, clearly spelled out expectations.</a:t>
            </a:r>
          </a:p>
        </p:txBody>
      </p:sp>
      <p:sp>
        <p:nvSpPr>
          <p:cNvPr id="4" name="Slide Number Placeholder 3"/>
          <p:cNvSpPr>
            <a:spLocks noGrp="1"/>
          </p:cNvSpPr>
          <p:nvPr>
            <p:ph type="sldNum" sz="quarter" idx="10"/>
          </p:nvPr>
        </p:nvSpPr>
        <p:spPr/>
        <p:txBody>
          <a:bodyPr/>
          <a:lstStyle/>
          <a:p>
            <a:fld id="{1B9A179D-2D27-49E2-B022-8EDDA2EFE682}" type="slidenum">
              <a:rPr lang="en-US" smtClean="0"/>
              <a:t>10</a:t>
            </a:fld>
            <a:endParaRPr lang="en-US"/>
          </a:p>
        </p:txBody>
      </p:sp>
    </p:spTree>
    <p:extLst>
      <p:ext uri="{BB962C8B-B14F-4D97-AF65-F5344CB8AC3E}">
        <p14:creationId xmlns:p14="http://schemas.microsoft.com/office/powerpoint/2010/main" val="38857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supports are key in maximizing the functioning of people with ASD. </a:t>
            </a:r>
            <a:r>
              <a:rPr lang="en-US" dirty="0" smtClean="0"/>
              <a:t> You will need to ask some direct questions, carefully observe and make some smart guesses about helpful</a:t>
            </a:r>
            <a:r>
              <a:rPr lang="en-US" baseline="0" dirty="0" smtClean="0"/>
              <a:t> environmental adjustments until you get to know the consumer more through the intake process.  Here are some common changes to make.</a:t>
            </a:r>
          </a:p>
          <a:p>
            <a:r>
              <a:rPr lang="en-US" baseline="0" dirty="0" smtClean="0"/>
              <a:t>Go through slide and provide examples of each.</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11</a:t>
            </a:fld>
            <a:endParaRPr lang="en-US"/>
          </a:p>
        </p:txBody>
      </p:sp>
    </p:spTree>
    <p:extLst>
      <p:ext uri="{BB962C8B-B14F-4D97-AF65-F5344CB8AC3E}">
        <p14:creationId xmlns:p14="http://schemas.microsoft.com/office/powerpoint/2010/main" val="116790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Anxiety is a very common co-occurring issue for those with ASD.  Research</a:t>
            </a:r>
            <a:r>
              <a:rPr lang="en-US" baseline="0" dirty="0" smtClean="0"/>
              <a:t> shows rates between 60-85% of individuals with ASD demonstrate significant level of anxiety in one or more areas.  Certainly social anxiety is highly common but so is a more generalized anxiety condition.  Newness can cause anxious reactions so as much preparations, priming and advanced notices of changes can be very meaningful adjustments.</a:t>
            </a:r>
          </a:p>
          <a:p>
            <a:r>
              <a:rPr lang="en-US" baseline="0" dirty="0" smtClean="0"/>
              <a:t>Go through slide and give examples of each.</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12</a:t>
            </a:fld>
            <a:endParaRPr lang="en-US"/>
          </a:p>
        </p:txBody>
      </p:sp>
    </p:spTree>
    <p:extLst>
      <p:ext uri="{BB962C8B-B14F-4D97-AF65-F5344CB8AC3E}">
        <p14:creationId xmlns:p14="http://schemas.microsoft.com/office/powerpoint/2010/main" val="1573934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Autistic Individual may not want to shake your hand, look you in the eye or posture themselves towards you.  These unique social forms are not to be interpreted as abilities or intellect.  They also should not be interpreted as motivation issues.  Social awkwardness, mishaps and misuses are part of the condition.  It may also be related to anxiety.</a:t>
            </a:r>
          </a:p>
          <a:p>
            <a:endParaRPr lang="en-US" dirty="0" smtClean="0"/>
          </a:p>
          <a:p>
            <a:pPr fontAlgn="base"/>
            <a:r>
              <a:rPr lang="en-US" sz="1200" b="0" i="0" kern="1200" dirty="0" smtClean="0">
                <a:solidFill>
                  <a:schemeClr val="tx1"/>
                </a:solidFill>
                <a:effectLst/>
                <a:latin typeface="+mn-lt"/>
                <a:ea typeface="+mn-ea"/>
                <a:cs typeface="+mn-cs"/>
              </a:rPr>
              <a:t>In general, in order to qualify for services, OVR must determine that:</a:t>
            </a:r>
          </a:p>
          <a:p>
            <a:pPr fontAlgn="base"/>
            <a:r>
              <a:rPr lang="en-US" sz="1200" b="0" i="0" kern="1200" dirty="0" smtClean="0">
                <a:solidFill>
                  <a:schemeClr val="tx1"/>
                </a:solidFill>
                <a:effectLst/>
                <a:latin typeface="+mn-lt"/>
                <a:ea typeface="+mn-ea"/>
                <a:cs typeface="+mn-cs"/>
              </a:rPr>
              <a:t>You have a physical or mental disability;</a:t>
            </a:r>
          </a:p>
          <a:p>
            <a:pPr fontAlgn="base"/>
            <a:r>
              <a:rPr lang="en-US" sz="1200" b="0" i="0" kern="1200" dirty="0" smtClean="0">
                <a:solidFill>
                  <a:schemeClr val="tx1"/>
                </a:solidFill>
                <a:effectLst/>
                <a:latin typeface="+mn-lt"/>
                <a:ea typeface="+mn-ea"/>
                <a:cs typeface="+mn-cs"/>
              </a:rPr>
              <a:t>Your disability causes a barrier to employment;</a:t>
            </a:r>
          </a:p>
          <a:p>
            <a:pPr fontAlgn="base"/>
            <a:r>
              <a:rPr lang="en-US" sz="1200" b="0" i="0" kern="1200" dirty="0" smtClean="0">
                <a:solidFill>
                  <a:schemeClr val="tx1"/>
                </a:solidFill>
                <a:effectLst/>
                <a:latin typeface="+mn-lt"/>
                <a:ea typeface="+mn-ea"/>
                <a:cs typeface="+mn-cs"/>
              </a:rPr>
              <a:t>You have the ability to benefit from services to prepare for, obtain, or retain employment; and</a:t>
            </a:r>
          </a:p>
          <a:p>
            <a:pPr fontAlgn="base"/>
            <a:r>
              <a:rPr lang="en-US" sz="1200" b="0" i="0" kern="1200" dirty="0" smtClean="0">
                <a:solidFill>
                  <a:schemeClr val="tx1"/>
                </a:solidFill>
                <a:effectLst/>
                <a:latin typeface="+mn-lt"/>
                <a:ea typeface="+mn-ea"/>
                <a:cs typeface="+mn-cs"/>
              </a:rPr>
              <a:t>You want to work.</a:t>
            </a:r>
          </a:p>
          <a:p>
            <a:endParaRPr lang="en-US" dirty="0" smtClean="0"/>
          </a:p>
          <a:p>
            <a:r>
              <a:rPr lang="en-US" dirty="0" smtClean="0"/>
              <a:t>Certainly social challenges is</a:t>
            </a:r>
            <a:r>
              <a:rPr lang="en-US" baseline="0" dirty="0" smtClean="0"/>
              <a:t> related to their disability and causes a barrier to employment.  Be careful to not interpret lack of social graces as poor motivation or disinterest in wanting to work. Ask those types of questions directly and remember… assume nothing.</a:t>
            </a:r>
          </a:p>
          <a:p>
            <a:r>
              <a:rPr lang="en-US" baseline="0" dirty="0" smtClean="0"/>
              <a:t>Read through slide and provide examples.</a:t>
            </a:r>
            <a:endParaRPr lang="en-US" dirty="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13</a:t>
            </a:fld>
            <a:endParaRPr lang="en-US"/>
          </a:p>
        </p:txBody>
      </p:sp>
    </p:spTree>
    <p:extLst>
      <p:ext uri="{BB962C8B-B14F-4D97-AF65-F5344CB8AC3E}">
        <p14:creationId xmlns:p14="http://schemas.microsoft.com/office/powerpoint/2010/main" val="387100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their executive</a:t>
            </a:r>
            <a:r>
              <a:rPr lang="en-US" baseline="0" dirty="0" smtClean="0"/>
              <a:t> functioning challenges can make it hard to even complete and turn in the application or complete the first tasks in the intake towards eligibility like show up at the right day and time to attend an orientation.  Or to take initiative and call the VR offices to schedule an intake meeting.  </a:t>
            </a:r>
          </a:p>
          <a:p>
            <a:r>
              <a:rPr lang="en-US" baseline="0" dirty="0" smtClean="0"/>
              <a:t>Read through slides and provide examples.</a:t>
            </a:r>
          </a:p>
          <a:p>
            <a:endParaRPr lang="en-US" baseline="0" dirty="0" smtClean="0"/>
          </a:p>
          <a:p>
            <a:r>
              <a:rPr lang="en-US" dirty="0" smtClean="0"/>
              <a:t>Be mindful of jobs that are dependent </a:t>
            </a:r>
            <a:r>
              <a:rPr lang="en-US" dirty="0"/>
              <a:t>on speed, required the ability to multi-task and the ability to think on one’s </a:t>
            </a:r>
            <a:r>
              <a:rPr lang="en-US" dirty="0" smtClean="0"/>
              <a:t>feet. (like in food industry).</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14</a:t>
            </a:fld>
            <a:endParaRPr lang="en-US"/>
          </a:p>
        </p:txBody>
      </p:sp>
    </p:spTree>
    <p:extLst>
      <p:ext uri="{BB962C8B-B14F-4D97-AF65-F5344CB8AC3E}">
        <p14:creationId xmlns:p14="http://schemas.microsoft.com/office/powerpoint/2010/main" val="421753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Matching the interests, skills and strengths of an autistic person with a particular job will improve outcomes</a:t>
            </a:r>
            <a:r>
              <a:rPr lang="en-US" dirty="0" smtClean="0"/>
              <a:t>.</a:t>
            </a:r>
          </a:p>
          <a:p>
            <a:r>
              <a:rPr lang="en-US" dirty="0" smtClean="0"/>
              <a:t>However, it is not always easy to learn and understand their strengths</a:t>
            </a:r>
            <a:r>
              <a:rPr lang="en-US" baseline="0" dirty="0" smtClean="0"/>
              <a:t> and special interests.  Individuals with autism are sometimes unknowing themselves that their interests are “special interests” and strengths. They are not always aware that they know so much more about a topic than others or are really good at a certain skill.  They just do it. Sometimes just in their free time, alone, because they like it and not evaluating their own ability.  So it can take effort to learn what these are.</a:t>
            </a:r>
          </a:p>
          <a:p>
            <a:r>
              <a:rPr lang="en-US" baseline="0" dirty="0" smtClean="0"/>
              <a:t>Read slide and provide examples.</a:t>
            </a:r>
            <a:endParaRPr lang="en-US" dirty="0"/>
          </a:p>
          <a:p>
            <a:r>
              <a:rPr lang="en-US" dirty="0" smtClean="0"/>
              <a:t>Watch out for placing autistic </a:t>
            </a:r>
            <a:r>
              <a:rPr lang="en-US" dirty="0"/>
              <a:t>people in unskilled, entry-level jobs, rather than jobs commensurate with the person’s educational achievement</a:t>
            </a:r>
            <a:r>
              <a:rPr lang="en-US" dirty="0" smtClean="0"/>
              <a:t>.</a:t>
            </a:r>
          </a:p>
          <a:p>
            <a:endParaRPr lang="en-US" dirty="0"/>
          </a:p>
          <a:p>
            <a:r>
              <a:rPr lang="en-US" dirty="0"/>
              <a:t>Steve describes his experience with the state VR Office: “They would help me look in the classifieds and send resumes to different places. It was kind of bizarre that, for three years, they kept asking me what type of job I was looking for!” He had a few interviews, but with meager results. Finally they said his time was up</a:t>
            </a:r>
            <a:r>
              <a:rPr lang="en-US" dirty="0" smtClean="0"/>
              <a:t>. (From Autism Spectrum News article by </a:t>
            </a:r>
            <a:r>
              <a:rPr lang="en-US" b="1" dirty="0"/>
              <a:t>Improving Vocational Rehabilitation Services for Adults with ASD</a:t>
            </a:r>
          </a:p>
          <a:p>
            <a:r>
              <a:rPr lang="en-US" dirty="0"/>
              <a:t>By: </a:t>
            </a:r>
            <a:r>
              <a:rPr lang="en-US" dirty="0" err="1">
                <a:hlinkClick r:id="rId3"/>
              </a:rPr>
              <a:t>Yvona</a:t>
            </a:r>
            <a:r>
              <a:rPr lang="en-US" dirty="0">
                <a:hlinkClick r:id="rId3"/>
              </a:rPr>
              <a:t> Fast, MLS</a:t>
            </a:r>
            <a:r>
              <a:rPr lang="en-US" dirty="0"/>
              <a:t> </a:t>
            </a:r>
            <a:r>
              <a:rPr lang="en-US" dirty="0" smtClean="0">
                <a:hlinkClick r:id="rId4"/>
              </a:rPr>
              <a:t>GRASP</a:t>
            </a:r>
            <a:r>
              <a:rPr lang="en-US" dirty="0" smtClean="0"/>
              <a:t>, November </a:t>
            </a:r>
            <a:r>
              <a:rPr lang="en-US" dirty="0"/>
              <a:t>5th, </a:t>
            </a:r>
            <a:r>
              <a:rPr lang="en-US" dirty="0" smtClean="0"/>
              <a:t>2019).</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15</a:t>
            </a:fld>
            <a:endParaRPr lang="en-US"/>
          </a:p>
        </p:txBody>
      </p:sp>
    </p:spTree>
    <p:extLst>
      <p:ext uri="{BB962C8B-B14F-4D97-AF65-F5344CB8AC3E}">
        <p14:creationId xmlns:p14="http://schemas.microsoft.com/office/powerpoint/2010/main" val="173784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 me share</a:t>
            </a:r>
            <a:r>
              <a:rPr lang="en-US" baseline="0" dirty="0" smtClean="0"/>
              <a:t> with you some active changes San Diego has done as a result from an active research-community partnership called ACHIEVE. ACHIEVE stands for Active Community Hub for Individuals with Autism to Enhance Vocation and Education.  It is a dedicate group of community stakeholders including research team Led by myself and Drs. Caren Sax and Lauren Brookman-Frazee along with VR administrators, vocational agency leaders, disability services administrators, educators/professors and disability counselors, family members, and autistic self-advocates and transition age youth with autism. </a:t>
            </a:r>
          </a:p>
          <a:p>
            <a:r>
              <a:rPr lang="en-US" baseline="0" dirty="0" smtClean="0"/>
              <a:t>This group identified a need in our community to provide a more welcoming enrollment environment into VR for the autism community.  Many reported not making it to eligibility due to a number of barriers related to what was discussed already like being overwhelmed at the orientation, or not being able to initiative phone calls to VR counselor or not understanding how to communicate needs and being told they didn’t qualify even though they have been out of work for years or never had a job outside of what was given to them by their family.  Many community members indicated they didn’t even know what VR did.</a:t>
            </a:r>
          </a:p>
          <a:p>
            <a:r>
              <a:rPr lang="en-US" baseline="0" dirty="0" smtClean="0"/>
              <a:t>So how community 1</a:t>
            </a:r>
            <a:r>
              <a:rPr lang="en-US" baseline="30000" dirty="0" smtClean="0"/>
              <a:t>st</a:t>
            </a:r>
            <a:r>
              <a:rPr lang="en-US" baseline="0" dirty="0" smtClean="0"/>
              <a:t> created an “enrollment guide” brochure for ASD.  It was a full community effort!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16</a:t>
            </a:fld>
            <a:endParaRPr lang="en-US"/>
          </a:p>
        </p:txBody>
      </p:sp>
    </p:spTree>
    <p:extLst>
      <p:ext uri="{BB962C8B-B14F-4D97-AF65-F5344CB8AC3E}">
        <p14:creationId xmlns:p14="http://schemas.microsoft.com/office/powerpoint/2010/main" val="2421412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designed it as Steps</a:t>
            </a:r>
            <a:r>
              <a:rPr lang="en-US" baseline="0" dirty="0" smtClean="0"/>
              <a:t> so that it was clear what was needed to be done as their part.  We provided scripts to guide them on what to say. Providing preparation and priming them for what would happen throughout the process.   There was effort to balance providing details for them but not too many to appear overwhelming.  We received a lot of feedback from our community partners about this balances. Our autistic members and family members mentioned frequently about feeling overloaded by the information.  We used colors and font changes as visuals to help break up the information and to provide emphasis.  We learned it was important to prepare them for the type of information they would need to share as many felt it was invasive when the intake counselor asked those questions when they weren’t prepared that it would occur.</a:t>
            </a:r>
          </a:p>
          <a:p>
            <a:r>
              <a:rPr lang="en-US" baseline="0" dirty="0" smtClean="0"/>
              <a:t>We learned that individuals with autism were often unprepared during the intake meeting which resulted in frustrations by both VR staff and the individual with autism.  So we gave specific directives in Step2 and Step 3.  They also often did not clearly communicate what their challenges were in working and too often were not found eligible for services at the most correct level for their needs. It is more comfortable to share abilities so that the areas of need and challenges, that are anxiety provoking for them, were avoided. So we made that aspect more explicit and set the expectation that these weaknesses (preferred wording from out autistic partners) should be discussed.</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a:p>
        </p:txBody>
      </p:sp>
    </p:spTree>
    <p:extLst>
      <p:ext uri="{BB962C8B-B14F-4D97-AF65-F5344CB8AC3E}">
        <p14:creationId xmlns:p14="http://schemas.microsoft.com/office/powerpoint/2010/main" val="3772970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learned that</a:t>
            </a:r>
            <a:r>
              <a:rPr lang="en-US" baseline="0" dirty="0" smtClean="0"/>
              <a:t> they often did not have the language to describe their challenges/weaknesses and when they did were a bit “all over the map” when stating them so it was difficult for intake counselor to have clarity.  So we provided some organization to their areas of need and gave some language.  It is much easier for the AS brain to recognize a concept then to generate it.  It also was a way for them to gather information from others who know them well and to have that information coalesced into 1 document and in 1 location.  Again it was a difficult balance of being comprehensive but manageable. Creating this list took many meetings!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a:p>
        </p:txBody>
      </p:sp>
    </p:spTree>
    <p:extLst>
      <p:ext uri="{BB962C8B-B14F-4D97-AF65-F5344CB8AC3E}">
        <p14:creationId xmlns:p14="http://schemas.microsoft.com/office/powerpoint/2010/main" val="1298037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a:t>
            </a:r>
            <a:r>
              <a:rPr lang="en-US" baseline="0" dirty="0" smtClean="0"/>
              <a:t> pages of the brochure included a section on Helpful Tips and providing specific information explaining what </a:t>
            </a:r>
            <a:r>
              <a:rPr lang="en-US" baseline="0" dirty="0" err="1" smtClean="0"/>
              <a:t>Dept</a:t>
            </a:r>
            <a:r>
              <a:rPr lang="en-US" baseline="0" dirty="0" smtClean="0"/>
              <a:t> of Rehabilitation (DOR is acronym in California) does and services it offers. This was necessary as tour community group indicated that very few individuals and families understand the adult service system.  This is improving greatly each year and especially now with the focus on enrolling in VR while in HS through the targeting of transition age youth.</a:t>
            </a:r>
          </a:p>
          <a:p>
            <a:r>
              <a:rPr lang="en-US" baseline="0" dirty="0" smtClean="0"/>
              <a:t>The helpful tips was an opportunity to make other expectations explicit and to explain the process further.  We explicitly state that parents or other support persons are welcome during intake appointment.  In fact we found that it was VERY helpful to have a support person like that there to provide additional information and to provide more communication. Sometimes adults with autism might think literally and that they need to go alone.  We even learned of parents sitting in the car and waiting instead of joining the meeting.  Individuals with autism shared with us that they were concerned about providing personal information to people they didn’t know so we explicitly stated information is CONFIDENTIAL (again using visual colors and font to help attend and remember the info). We learned that counselors weren’t asking specifically of the person had autism so then it was being stated by the individual.  Again due to perspective-taking challenges this population does not know how to anticipate or predict what information is needed or helpful and it needs to be directly asked!  We learned that the individual was being asked novel types of questions so responding with I Don’t know and that there was not enough guidance and time to think it through so lots of information was being missed or skipped over.  We specifically addressed the sensory overload issue of the orientation that was a major barrier to pass for a large proportion of ASD population.  These tips also help remind the intake counselor of the unique needs of autism and prompts them to think about communication, social, sensory and EF issues as well. </a:t>
            </a:r>
          </a:p>
          <a:p>
            <a:r>
              <a:rPr lang="en-US" baseline="0" dirty="0" smtClean="0"/>
              <a:t>Try to end on a positive, empowering note to promote some motivation. </a:t>
            </a:r>
            <a:r>
              <a:rPr lang="en-US" baseline="0" dirty="0" smtClean="0">
                <a:sym typeface="Wingdings" panose="05000000000000000000" pitchFamily="2" charset="2"/>
              </a:rPr>
              <a:t></a:t>
            </a:r>
          </a:p>
          <a:p>
            <a:r>
              <a:rPr lang="en-US" baseline="0" dirty="0" smtClean="0">
                <a:sym typeface="Wingdings" panose="05000000000000000000" pitchFamily="2" charset="2"/>
              </a:rPr>
              <a:t>Last a common list of services is made available and a plug for other possible related intervention that may be meaningful to them the SUCCESS vocational soft skills training program.  That will be presented in a future webinar.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a:p>
        </p:txBody>
      </p:sp>
    </p:spTree>
    <p:extLst>
      <p:ext uri="{BB962C8B-B14F-4D97-AF65-F5344CB8AC3E}">
        <p14:creationId xmlns:p14="http://schemas.microsoft.com/office/powerpoint/2010/main" val="75142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webinar</a:t>
            </a:r>
            <a:r>
              <a:rPr lang="en-US" baseline="0" dirty="0" smtClean="0"/>
              <a:t> is particularly focused on the entire process of enrollment of individuals with ASD in VR services including improving community outreach and access all the way through to engaging with individuals within the intake process for eligibility.  I will provide some background and overview of data specific to those with autism including the continuous increases in prevalence, increases in numbers served by VR over time and some information on the most up to date data and who is being served.  I wanted to state that there is appreciation for both person-first and identity-first language in this population so I will be interchanging use of terms as Autism Spectrum condition, Autism Spectrum Diagnoses or ASD and autistic.  Autism Spectrum in this talk today will include those who identify with autism, Asperger’s and Pervasive developmental disorder as well Aspie and Autistic (not considering it as a disorder or condition).  So to be respectful to all multiple terms will be used interchangeably.</a:t>
            </a:r>
          </a:p>
          <a:p>
            <a:r>
              <a:rPr lang="en-US" baseline="0" dirty="0" smtClean="0"/>
              <a:t>I will also spend ample time on how to adjust your interaction style and setting to engage and connect more successfully with those with autism.  I will focus on individuals’ strengths and special interests and provide you with an example from San Diego on how these have started to be implemented and specifically the use of brochure developed for AS population as a way of integrating outreach and access with engagement and enrollment procedures.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530711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now focus a bit on addressing the community access issue.  Remember</a:t>
            </a:r>
            <a:r>
              <a:rPr lang="en-US" baseline="0" dirty="0" smtClean="0"/>
              <a:t> that the autism population within VR services across the nation is too homogeneous in regards to demographic characteristics.  This is indicating an awareness and access issue.  Brochures like the one that San Diego developed may be of value in increasing awareness and access.  There are probably other necessary efforts as well.  Unfortunately we have little research or data on HOW to do this.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a:p>
        </p:txBody>
      </p:sp>
    </p:spTree>
    <p:extLst>
      <p:ext uri="{BB962C8B-B14F-4D97-AF65-F5344CB8AC3E}">
        <p14:creationId xmlns:p14="http://schemas.microsoft.com/office/powerpoint/2010/main" val="1507103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 counselors assign two codes for the type of disability a person has—an impairment (reason that employment is difficult) and a cause (the underlying condition that causes the impairment</a:t>
            </a:r>
            <a:r>
              <a:rPr lang="en-US" dirty="0" smtClean="0"/>
              <a:t>).  Here we see the impairment reasons for the autism populatio</a:t>
            </a:r>
            <a:r>
              <a:rPr lang="en-US" baseline="0" dirty="0" smtClean="0"/>
              <a:t>n with autism being identified as the primary or secondary cause.  The majority have cognitive or psychosocial impairment.  That is consistent with the AS diagnosis.  Now low at what happens after made eligible for services.  A large percent are refusing further services.  Unfortunately his is quantitative data from records so we don’t know the WHY exactly, but qualitative study from our local area in San Diego as well as some initial reports from other areas are indicating that the AS population is not finding the  services of assignments to apply to jobs, attend workshops and send emails updating the counselor as helpful. </a:t>
            </a:r>
          </a:p>
          <a:p>
            <a:r>
              <a:rPr lang="en-US" baseline="0" dirty="0" smtClean="0"/>
              <a:t>This leads us all to call of action to not only understand these “drop outs” further but to also make some system changes in providing services truly matched to ASD.  It will take creative thinking and borrowing from other successful models.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a:p>
        </p:txBody>
      </p:sp>
    </p:spTree>
    <p:extLst>
      <p:ext uri="{BB962C8B-B14F-4D97-AF65-F5344CB8AC3E}">
        <p14:creationId xmlns:p14="http://schemas.microsoft.com/office/powerpoint/2010/main" val="3840552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few creative and interesting ideas.  Spending</a:t>
            </a:r>
            <a:r>
              <a:rPr lang="en-US" baseline="0" dirty="0" smtClean="0"/>
              <a:t> more time and efforts in marketing VR to this community.  Using enrollment guides like we did in San Diego may be one approach.  Another approach could be borrowed from the military.  As San Diego is quite a large military recruitment hub as we have Navy, Airforce, and Marines bases I have learned about new method they are using for marketing and recruitment.  They are hosting video-game expos  and allowing folks to come try to releases of video games and also talk to recruiters and learn more information on site.  Now the AS population typically loves gaming….</a:t>
            </a:r>
          </a:p>
          <a:p>
            <a:r>
              <a:rPr lang="en-US" baseline="0" dirty="0" smtClean="0"/>
              <a:t>Other ideas for creating welcoming environments maybe to borrow methods from child welfare settings is to be more mobile.  Mobile intake meetings at the location the individual is comfortable at- home, community group.  It is basically what is being done at schools with TAY group and it’s working!</a:t>
            </a:r>
          </a:p>
          <a:p>
            <a:r>
              <a:rPr lang="en-US" baseline="0" dirty="0" smtClean="0"/>
              <a:t>Last might be engaging with community groups more.  Places where we know these individuals are participating.  What else can you think of?  Be creative, innovative and let’s establish some new models and systems!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22</a:t>
            </a:fld>
            <a:endParaRPr lang="en-US"/>
          </a:p>
        </p:txBody>
      </p:sp>
    </p:spTree>
    <p:extLst>
      <p:ext uri="{BB962C8B-B14F-4D97-AF65-F5344CB8AC3E}">
        <p14:creationId xmlns:p14="http://schemas.microsoft.com/office/powerpoint/2010/main" val="2764502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end</a:t>
            </a:r>
            <a:r>
              <a:rPr lang="en-US" baseline="0" dirty="0" smtClean="0"/>
              <a:t> I have provided some disappointing data on what the ASD population is currently accessing and doing.  Here you can see that only a few are employed. Most live at home. ¼ are uninsured. Only about 1/3 receive social security income.  Taken together this population is in poverty with little public services and at home without work in the community.</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a:p>
        </p:txBody>
      </p:sp>
    </p:spTree>
    <p:extLst>
      <p:ext uri="{BB962C8B-B14F-4D97-AF65-F5344CB8AC3E}">
        <p14:creationId xmlns:p14="http://schemas.microsoft.com/office/powerpoint/2010/main" val="3133474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67afda0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767afda0e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Which leads us to our next 2 webinar topics for this series to continue to understand</a:t>
            </a:r>
            <a:r>
              <a:rPr lang="en-US" baseline="0" dirty="0" smtClean="0"/>
              <a:t> and impact the autism population.</a:t>
            </a:r>
          </a:p>
          <a:p>
            <a:pPr marL="0" lvl="0" indent="0" algn="l" rtl="0">
              <a:spcBef>
                <a:spcPts val="0"/>
              </a:spcBef>
              <a:spcAft>
                <a:spcPts val="0"/>
              </a:spcAft>
              <a:buNone/>
            </a:pPr>
            <a:r>
              <a:rPr lang="en-US" baseline="0" dirty="0" smtClean="0"/>
              <a:t>Read slide topics.</a:t>
            </a:r>
            <a:endParaRPr dirty="0"/>
          </a:p>
        </p:txBody>
      </p:sp>
      <p:sp>
        <p:nvSpPr>
          <p:cNvPr id="304" name="Google Shape;304;g767afda0e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many of you have probably</a:t>
            </a:r>
            <a:r>
              <a:rPr lang="en-US" baseline="0" dirty="0" smtClean="0"/>
              <a:t> learned by now t</a:t>
            </a:r>
            <a:r>
              <a:rPr lang="en-US" dirty="0" smtClean="0"/>
              <a:t>he </a:t>
            </a:r>
            <a:r>
              <a:rPr lang="en-US" dirty="0"/>
              <a:t>employment rate for people with autism is between 50%-</a:t>
            </a:r>
            <a:r>
              <a:rPr lang="en-US" dirty="0" smtClean="0"/>
              <a:t>75%</a:t>
            </a:r>
            <a:r>
              <a:rPr lang="en-US" baseline="0" dirty="0" smtClean="0"/>
              <a:t> </a:t>
            </a:r>
            <a:r>
              <a:rPr lang="en-US" dirty="0" smtClean="0"/>
              <a:t>lower </a:t>
            </a:r>
            <a:r>
              <a:rPr lang="en-US" dirty="0"/>
              <a:t>than that for people with intellectual disability without autism and nearly all other populations with special needs.1-7 </a:t>
            </a:r>
            <a:r>
              <a:rPr lang="en-US" dirty="0" smtClean="0"/>
              <a:t>  It is estimated that overall only about 15% of adults with autism spectrum conditions are working.  Of those who are working majority</a:t>
            </a:r>
            <a:r>
              <a:rPr lang="en-US" baseline="0" dirty="0" smtClean="0"/>
              <a:t> of them are underemployed meaning they are working in a work setting that is not capitalizing on their skills and abilities and/or working far less than optimal hours. </a:t>
            </a:r>
          </a:p>
          <a:p>
            <a:r>
              <a:rPr lang="en-US" baseline="0" dirty="0" smtClean="0"/>
              <a:t>Now remember that in 2014 the WIOA ….(read slides)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114032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 looking at the data over the past 2 decades from U.S</a:t>
            </a:r>
            <a:r>
              <a:rPr lang="en-US" dirty="0"/>
              <a:t>. Department of Education’s Rehabilitation Service Administration Case Service Report (</a:t>
            </a:r>
            <a:r>
              <a:rPr lang="en-US" dirty="0" smtClean="0"/>
              <a:t>RSA-911) data across all states</a:t>
            </a:r>
            <a:r>
              <a:rPr lang="en-US" baseline="0" dirty="0" smtClean="0"/>
              <a:t> we see a very similar trend or is often referred to as the “Great Wave” or “Autism tsunami” as the prevalence for this condition continues to rise overtime and the children continue to age.  When I speak to community groups and at conferences I usually like to state that we have Finally found 1 symptom that all children have who have autism----aging!    </a:t>
            </a:r>
          </a:p>
          <a:p>
            <a:r>
              <a:rPr lang="en-US" baseline="0" dirty="0" smtClean="0"/>
              <a:t>So you can see the trend lines have continued with large increases and all current data suggests the same.  So our VR services are still at the early stages of serving the autism population and we will also continue to see yearly increases in numbers.  There are currently no signs of flattening the curve or a plateau effect.</a:t>
            </a:r>
          </a:p>
          <a:p>
            <a:r>
              <a:rPr lang="en-US" dirty="0" smtClean="0"/>
              <a:t>According to the U.S. Department of Education, from 1996 to 2005 there were huge increases of children identified with Autism Spectrum conditions</a:t>
            </a:r>
          </a:p>
          <a:p>
            <a:pPr lvl="1"/>
            <a:r>
              <a:rPr lang="en-US" dirty="0" smtClean="0"/>
              <a:t> 6–11 years old increased by 410 %,  </a:t>
            </a:r>
          </a:p>
          <a:p>
            <a:pPr lvl="1"/>
            <a:r>
              <a:rPr lang="en-US" dirty="0" smtClean="0"/>
              <a:t>14–17 years old increased by 514 %</a:t>
            </a:r>
          </a:p>
          <a:p>
            <a:pPr lvl="1"/>
            <a:r>
              <a:rPr lang="en-US" dirty="0" smtClean="0"/>
              <a:t>18-21 years old increased by 317 % </a:t>
            </a:r>
          </a:p>
          <a:p>
            <a:endParaRPr lang="en-US" dirty="0" smtClean="0"/>
          </a:p>
          <a:p>
            <a:endParaRPr lang="en-US" dirty="0"/>
          </a:p>
          <a:p>
            <a:r>
              <a:rPr lang="en-US" dirty="0" smtClean="0"/>
              <a:t>Increase </a:t>
            </a:r>
            <a:r>
              <a:rPr lang="en-US" dirty="0"/>
              <a:t>due to transition students (up to 40</a:t>
            </a:r>
            <a:r>
              <a:rPr lang="en-US" dirty="0" smtClean="0"/>
              <a:t>%)</a:t>
            </a:r>
          </a:p>
          <a:p>
            <a:endParaRPr lang="en-US" dirty="0"/>
          </a:p>
          <a:p>
            <a:r>
              <a:rPr lang="en-US" dirty="0" smtClean="0"/>
              <a:t>2003 </a:t>
            </a:r>
            <a:r>
              <a:rPr lang="en-US" dirty="0"/>
              <a:t>is ten years after the beginning of IDEA data </a:t>
            </a:r>
            <a:endParaRPr lang="en-US" dirty="0" smtClean="0"/>
          </a:p>
          <a:p>
            <a:endParaRPr lang="en-US" dirty="0"/>
          </a:p>
          <a:p>
            <a:r>
              <a:rPr lang="en-US" dirty="0" smtClean="0"/>
              <a:t>37</a:t>
            </a:r>
            <a:r>
              <a:rPr lang="en-US" dirty="0"/>
              <a:t>% of states indicate autism as a currently underserved population</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a:p>
        </p:txBody>
      </p:sp>
    </p:spTree>
    <p:extLst>
      <p:ext uri="{BB962C8B-B14F-4D97-AF65-F5344CB8AC3E}">
        <p14:creationId xmlns:p14="http://schemas.microsoft.com/office/powerpoint/2010/main" val="11101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we continue to have about 50,000 autistic</a:t>
            </a:r>
            <a:r>
              <a:rPr lang="en-US" baseline="0" dirty="0" smtClean="0"/>
              <a:t> youth turn 18 </a:t>
            </a:r>
            <a:r>
              <a:rPr lang="en-US" baseline="0" dirty="0" err="1" smtClean="0"/>
              <a:t>yrs</a:t>
            </a:r>
            <a:r>
              <a:rPr lang="en-US" baseline="0" dirty="0" smtClean="0"/>
              <a:t> old per year and with WIOA the majority of those seeking VR services and becoming new enrollees are between 16-26 years old.  Interestingly, an important piece of information from these studies showed that it is taking a significantly longer amount of time for these transition age youth to move from application to eligibility determination of VR services.  However, we don’t have much information on the WHY to this occurrence at this time.  This is definitely an area for taking note and further study.</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a:p>
        </p:txBody>
      </p:sp>
    </p:spTree>
    <p:extLst>
      <p:ext uri="{BB962C8B-B14F-4D97-AF65-F5344CB8AC3E}">
        <p14:creationId xmlns:p14="http://schemas.microsoft.com/office/powerpoint/2010/main" val="127266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0" dirty="0" smtClean="0"/>
              <a:t>So what</a:t>
            </a:r>
            <a:r>
              <a:rPr lang="en-US" b="0" baseline="0" dirty="0" smtClean="0"/>
              <a:t> do we know about VR services and ASD.</a:t>
            </a:r>
            <a:endParaRPr lang="en-US" b="0" dirty="0" smtClean="0"/>
          </a:p>
          <a:p>
            <a:r>
              <a:rPr lang="en-US" b="0" dirty="0" smtClean="0"/>
              <a:t>RSA Data from FY 2014-2016 was carefully</a:t>
            </a:r>
            <a:r>
              <a:rPr lang="en-US" b="0" baseline="0" dirty="0" smtClean="0"/>
              <a:t> exampled by the folks at Drexel University- Anne Roux, Paul Shattuck and colleagues.   </a:t>
            </a:r>
            <a:endParaRPr lang="en-US" b="0" dirty="0" smtClean="0"/>
          </a:p>
          <a:p>
            <a:r>
              <a:rPr lang="en-US" b="0" dirty="0" smtClean="0"/>
              <a:t>Individuals </a:t>
            </a:r>
            <a:r>
              <a:rPr lang="en-US" b="0" dirty="0"/>
              <a:t>on the autism spectrum who received VR services comprised 3% of all VR service users, while those with ID made up 9% of VR service users. </a:t>
            </a:r>
            <a:r>
              <a:rPr lang="en-US" b="0" dirty="0" smtClean="0"/>
              <a:t> Range of states is 1% (South Carolina, Mississippi, New Mexico, District of Columbia)  to 8%  (Minnesota)</a:t>
            </a:r>
          </a:p>
          <a:p>
            <a:endParaRPr lang="en-US" dirty="0"/>
          </a:p>
          <a:p>
            <a:r>
              <a:rPr lang="en-US" dirty="0" smtClean="0"/>
              <a:t>• 32% used VR services and across state ranged from 39% (North </a:t>
            </a:r>
            <a:r>
              <a:rPr lang="en-US" dirty="0" err="1" smtClean="0"/>
              <a:t>dackota</a:t>
            </a:r>
            <a:r>
              <a:rPr lang="en-US" dirty="0" smtClean="0"/>
              <a:t>) to 88% (Pennsylvania).  VR </a:t>
            </a:r>
            <a:r>
              <a:rPr lang="en-US" dirty="0"/>
              <a:t>service users with autism were more likely to be male, White, and younger, compared to their peers with ID or other types of disabilities. </a:t>
            </a:r>
            <a:endParaRPr lang="en-US" dirty="0" smtClean="0"/>
          </a:p>
          <a:p>
            <a:endParaRPr lang="en-US" dirty="0"/>
          </a:p>
          <a:p>
            <a:r>
              <a:rPr lang="en-US" dirty="0" smtClean="0"/>
              <a:t>• 46% were secondary students with across state range of 0% (New Jersey) to 73% (Arizona).</a:t>
            </a:r>
          </a:p>
          <a:p>
            <a:r>
              <a:rPr lang="en-US" dirty="0" smtClean="0"/>
              <a:t>Approximately </a:t>
            </a:r>
            <a:r>
              <a:rPr lang="en-US" dirty="0"/>
              <a:t>two-thirds of autism applicants deemed eligible received VR services - the same rate as those with ID</a:t>
            </a:r>
            <a:r>
              <a:rPr lang="en-US" dirty="0" smtClean="0"/>
              <a:t>.</a:t>
            </a:r>
          </a:p>
          <a:p>
            <a:endParaRPr lang="en-US" dirty="0"/>
          </a:p>
          <a:p>
            <a:r>
              <a:rPr lang="en-US" dirty="0"/>
              <a:t>For example, states are currently designing pre-employment transition services (PETS). It will be important to measure the impact of these efforts and whether new state policies and programs begin to move the needle on employment outcomes for those with autism and other disabilities. </a:t>
            </a:r>
          </a:p>
        </p:txBody>
      </p:sp>
      <p:sp>
        <p:nvSpPr>
          <p:cNvPr id="4" name="Slide Number Placeholder 3"/>
          <p:cNvSpPr>
            <a:spLocks noGrp="1"/>
          </p:cNvSpPr>
          <p:nvPr>
            <p:ph type="sldNum" sz="quarter" idx="10"/>
          </p:nvPr>
        </p:nvSpPr>
        <p:spPr/>
        <p:txBody>
          <a:bodyPr/>
          <a:lstStyle/>
          <a:p>
            <a:fld id="{1B9A179D-2D27-49E2-B022-8EDDA2EFE682}" type="slidenum">
              <a:rPr lang="en-US" smtClean="0"/>
              <a:t>6</a:t>
            </a:fld>
            <a:endParaRPr lang="en-US"/>
          </a:p>
        </p:txBody>
      </p:sp>
    </p:spTree>
    <p:extLst>
      <p:ext uri="{BB962C8B-B14F-4D97-AF65-F5344CB8AC3E}">
        <p14:creationId xmlns:p14="http://schemas.microsoft.com/office/powerpoint/2010/main" val="381560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Chen,</a:t>
            </a:r>
            <a:r>
              <a:rPr lang="en-US" baseline="0" dirty="0" smtClean="0"/>
              <a:t> Sung and Pi conducted research with the RSA-911 dataset and specifically examined referral sources into VR services for ASD.  You can see in their sample there were substantially more TAY  so that the group was broken down further into those likely to still be in school &lt;18 </a:t>
            </a:r>
            <a:r>
              <a:rPr lang="en-US" baseline="0" dirty="0" err="1" smtClean="0"/>
              <a:t>yrs</a:t>
            </a:r>
            <a:r>
              <a:rPr lang="en-US" baseline="0" dirty="0" smtClean="0"/>
              <a:t> and those that are more likely to be out of school 18-25.  This data shows how valuable a direct referral source like an educational institution is to access to care.  Adults who may have missed being referred by their high school or post-secondary educational setting are less likely to be informed about VR services and proceed towards enrollment reducing overall access to care.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244679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also revealing that autistic individuals that do pursue VR services and complete intake and eligibility procedures and become service users are far more likely to</a:t>
            </a:r>
            <a:r>
              <a:rPr lang="en-US" baseline="0" dirty="0" smtClean="0"/>
              <a:t> be White, young (again likely being enrolled in HS setting) and less likely to have had any postsecondary education at time of VR service use compared to VR service users without autism.   Again this is showing access issues and challenges with enrolling diverse populations including those that are more middle age adults.    Our own local data from community members revealed that the autism population were either 1) unaware of VR and available services or 2) feeling that they were not supportive of their needs.   Many autistic individuals and family members shared with us stories about the problems with the current VR eligibility process starting with need to self-</a:t>
            </a:r>
            <a:r>
              <a:rPr lang="en-US" baseline="0" dirty="0" err="1" smtClean="0"/>
              <a:t>initiatie</a:t>
            </a:r>
            <a:r>
              <a:rPr lang="en-US" baseline="0" dirty="0" smtClean="0"/>
              <a:t> and attend an orientation offered in a large, over-stimulating environment with a large group of people (often 50-100) in which they walked out and stopped the process.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129920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start off with</a:t>
            </a:r>
            <a:r>
              <a:rPr lang="en-US" baseline="0" dirty="0" smtClean="0"/>
              <a:t> a couple quotes taken from an article in </a:t>
            </a:r>
            <a:r>
              <a:rPr lang="en-US" dirty="0" smtClean="0"/>
              <a:t>Autism Spectrum News entitled </a:t>
            </a:r>
            <a:r>
              <a:rPr lang="en-US" b="1" dirty="0" smtClean="0"/>
              <a:t>Improving Vocational Rehabilitation Services for Adults with ASD</a:t>
            </a:r>
          </a:p>
          <a:p>
            <a:r>
              <a:rPr lang="en-US" dirty="0" smtClean="0"/>
              <a:t>By: </a:t>
            </a:r>
            <a:r>
              <a:rPr lang="en-US" dirty="0" err="1" smtClean="0"/>
              <a:t>Yvona</a:t>
            </a:r>
            <a:r>
              <a:rPr lang="en-US" dirty="0" smtClean="0"/>
              <a:t> Fast, an</a:t>
            </a:r>
            <a:r>
              <a:rPr lang="en-US" baseline="0" dirty="0" smtClean="0"/>
              <a:t> autistic self-advocate written in </a:t>
            </a:r>
            <a:r>
              <a:rPr lang="en-US" dirty="0" smtClean="0"/>
              <a:t> November, 2019</a:t>
            </a:r>
          </a:p>
          <a:p>
            <a:endParaRPr lang="en-US" dirty="0" smtClean="0"/>
          </a:p>
          <a:p>
            <a:r>
              <a:rPr lang="en-US" dirty="0" smtClean="0"/>
              <a:t>VR professionals “need </a:t>
            </a:r>
            <a:r>
              <a:rPr lang="en-US" dirty="0"/>
              <a:t>to know that a person can go to college, achieve a degree (or two) and still have difficulty with specific tasks required for work. They need to understand that all people with ASD are different. Many are visual learners who, like </a:t>
            </a:r>
            <a:r>
              <a:rPr lang="en-US" dirty="0" err="1"/>
              <a:t>Sheldan</a:t>
            </a:r>
            <a:r>
              <a:rPr lang="en-US" dirty="0"/>
              <a:t>, can benefit from shadowing programs. Others don’t learn by observation and need specific, detailed instructions to carry out a task</a:t>
            </a:r>
            <a:r>
              <a:rPr lang="en-US" dirty="0" smtClean="0"/>
              <a:t>.”</a:t>
            </a:r>
          </a:p>
          <a:p>
            <a:endParaRPr lang="en-US" dirty="0"/>
          </a:p>
          <a:p>
            <a:r>
              <a:rPr lang="en-US" dirty="0"/>
              <a:t>“The most important thing to realize is that these individuals process information differently. They can be easily overwhelmed by too much information, and find many things about job hunting and the workplace confusing. These are concrete, literal thinkers who focus on details and require explicit instruction and examples. You cannot presume that they understand what a job really entails just from reviewing a post, or that they can apply information they read to their particular situation. If tasks aren’t completed, it may be that the steps are too big, or that the individual doesn’t know how to begin. The person might be too anxious to make telephone calls or visit a company to fill out a job application.”</a:t>
            </a:r>
            <a:endParaRPr lang="en-US" dirty="0" smtClean="0"/>
          </a:p>
          <a:p>
            <a:r>
              <a:rPr lang="en-US" dirty="0" smtClean="0"/>
              <a:t> </a:t>
            </a:r>
          </a:p>
          <a:p>
            <a:r>
              <a:rPr lang="en-US" dirty="0" smtClean="0"/>
              <a:t>That</a:t>
            </a:r>
            <a:r>
              <a:rPr lang="en-US" baseline="0" dirty="0" smtClean="0"/>
              <a:t> article was so consistent with what we have experienced and that our community population has communicated to us over and over which is that the VR process is not YET welcoming to ASD community.  I emphasize the word YET as this is a very general statement and there are many individual examples across states or within states, within agencies, within people that already started to make adjustments to fit autism needs.  Now for those who can benefit learning more and moving forward on the process of making adjustments lets get started.  First you will note that recommendations for adjustments will be presented at what might be considered multiple ways or levels.  They will include system level changes, provider level changes and setting/environmental changes.  What I will be discussing moving forward is meant to increase knowledge and information of ASD but more importantly to be fuel for further thought- that can lead to localized changes and personal changes.   Much of these recommendations comes more from experiences then research. </a:t>
            </a:r>
          </a:p>
          <a:p>
            <a:r>
              <a:rPr lang="en-US" baseline="0" dirty="0" smtClean="0"/>
              <a:t>So let’s get started.  As was explained in much more depth in the first webinar those with ASD have special needs to attend to that are related to social-cognitive, behavioral and communication differences. In sum, typically they use a more concrete literal communication styles.  They have unique sensory sensitivities to any or many of the 5 senses. They often have anxieties that may be social anxiety and/or specific or general types.  Often they struggle with taking initiative including making calls or showing up to an event based on a flyer.  They can have many challenges with time management and organization such as not using calendar systems to know when to attend a meeting.  There is also a reliance on routines resulting in concern when a routine needs to be changed to attend a meeting or event  and not having </a:t>
            </a:r>
            <a:r>
              <a:rPr lang="en-US" baseline="0" dirty="0" err="1" smtClean="0"/>
              <a:t>subsent</a:t>
            </a:r>
            <a:r>
              <a:rPr lang="en-US" baseline="0" dirty="0" smtClean="0"/>
              <a:t> meetings established on a routine type schedule.</a:t>
            </a:r>
          </a:p>
          <a:p>
            <a:r>
              <a:rPr lang="en-US" baseline="0" dirty="0" smtClean="0"/>
              <a:t>Autistic individuals also are often described as having splintered skills.  This means there can be issues as named above that substantially impacts their ability to work and function independently but at the same time have high abilities in other areas.  These are often related to their specific interests- called special interests.  They also may be more general like being detail-oriented or have strong memory (visual or </a:t>
            </a:r>
            <a:r>
              <a:rPr lang="en-US" baseline="0" dirty="0" err="1" smtClean="0"/>
              <a:t>auditory..give</a:t>
            </a:r>
            <a:r>
              <a:rPr lang="en-US" baseline="0" dirty="0" smtClean="0"/>
              <a:t> examples).  Their brains more typically process information in logical ways.  They may link information together with their own creative associations.  They may “see things differently” or “think outside of the box” also resulting in high levels of creativity.  This can manifest in various ways as art, music, computer programming, analytics , writing, design or even organization skills.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a:p>
        </p:txBody>
      </p:sp>
    </p:spTree>
    <p:extLst>
      <p:ext uri="{BB962C8B-B14F-4D97-AF65-F5344CB8AC3E}">
        <p14:creationId xmlns:p14="http://schemas.microsoft.com/office/powerpoint/2010/main" val="591148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9A3335-6331-4872-A8B7-ECD55539F4D0}"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9A3335-6331-4872-A8B7-ECD55539F4D0}"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3/26/2020</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063" y="1512283"/>
            <a:ext cx="6913179" cy="3229048"/>
          </a:xfrm>
        </p:spPr>
        <p:txBody>
          <a:bodyPr>
            <a:normAutofit fontScale="90000"/>
          </a:bodyPr>
          <a:lstStyle/>
          <a:p>
            <a:pPr lvl="0" algn="ctr"/>
            <a:r>
              <a:rPr lang="en-US" dirty="0"/>
              <a:t>Engaging and Communicating with Individuals with Autism before, during and after </a:t>
            </a:r>
            <a:r>
              <a:rPr lang="en-US" dirty="0" smtClean="0"/>
              <a:t>the Intake Process through </a:t>
            </a:r>
            <a:r>
              <a:rPr lang="en-US" dirty="0"/>
              <a:t>Eligibility Determination</a:t>
            </a:r>
            <a:br>
              <a:rPr lang="en-US" dirty="0"/>
            </a:br>
            <a:endParaRPr lang="en-US" dirty="0"/>
          </a:p>
        </p:txBody>
      </p:sp>
      <p:sp>
        <p:nvSpPr>
          <p:cNvPr id="3" name="Subtitle 2"/>
          <p:cNvSpPr>
            <a:spLocks noGrp="1"/>
          </p:cNvSpPr>
          <p:nvPr>
            <p:ph type="subTitle" idx="1"/>
          </p:nvPr>
        </p:nvSpPr>
        <p:spPr/>
        <p:txBody>
          <a:bodyPr/>
          <a:lstStyle/>
          <a:p>
            <a:pPr lvl="0">
              <a:spcBef>
                <a:spcPts val="0"/>
              </a:spcBef>
              <a:buSzPts val="2400"/>
            </a:pPr>
            <a:r>
              <a:rPr lang="en-US" dirty="0"/>
              <a:t>Mary Baker-Ericzen, PhD</a:t>
            </a:r>
          </a:p>
          <a:p>
            <a:pPr lvl="0">
              <a:buSzPts val="2400"/>
            </a:pPr>
            <a:r>
              <a:rPr lang="en-US" dirty="0"/>
              <a:t>WINTAC</a:t>
            </a:r>
          </a:p>
          <a:p>
            <a:pPr lvl="0">
              <a:buSzPts val="2400"/>
            </a:pPr>
            <a:r>
              <a:rPr lang="en-US" dirty="0"/>
              <a:t>Interwork Institute, SDSU</a:t>
            </a:r>
          </a:p>
          <a:p>
            <a:endParaRPr lang="en-US" dirty="0"/>
          </a:p>
        </p:txBody>
      </p:sp>
      <p:pic>
        <p:nvPicPr>
          <p:cNvPr id="6" name="Picture Placeholder 5" descr="this is slide template image that shows 2 adults in movement as if headed to work or school. One is a black male in amoving in a wheelchair and the other appears to be an adult female walking." title="background image of title slide"/>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a:xfrm>
            <a:off x="6743703" y="34024"/>
            <a:ext cx="5448297" cy="6858000"/>
          </a:xfrm>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 y="316094"/>
            <a:ext cx="9601200" cy="1036850"/>
          </a:xfrm>
        </p:spPr>
        <p:txBody>
          <a:bodyPr/>
          <a:lstStyle/>
          <a:p>
            <a:r>
              <a:rPr lang="en-US" dirty="0" smtClean="0"/>
              <a:t>Communication Style</a:t>
            </a:r>
            <a:endParaRPr lang="en-US" dirty="0"/>
          </a:p>
        </p:txBody>
      </p:sp>
      <p:sp>
        <p:nvSpPr>
          <p:cNvPr id="3" name="Content Placeholder 2"/>
          <p:cNvSpPr>
            <a:spLocks noGrp="1"/>
          </p:cNvSpPr>
          <p:nvPr>
            <p:ph idx="1"/>
          </p:nvPr>
        </p:nvSpPr>
        <p:spPr>
          <a:xfrm>
            <a:off x="236220" y="1676400"/>
            <a:ext cx="9601200" cy="5090160"/>
          </a:xfrm>
        </p:spPr>
        <p:txBody>
          <a:bodyPr>
            <a:normAutofit fontScale="85000" lnSpcReduction="10000"/>
          </a:bodyPr>
          <a:lstStyle/>
          <a:p>
            <a:pPr marL="0" indent="0">
              <a:buNone/>
            </a:pPr>
            <a:r>
              <a:rPr lang="en-US" b="1" u="sng" dirty="0" smtClean="0"/>
              <a:t>Adjust Communication Style</a:t>
            </a:r>
          </a:p>
          <a:p>
            <a:r>
              <a:rPr lang="en-US" b="1" i="1" dirty="0"/>
              <a:t>Be mindful of language (say what you mean and mean what you say). </a:t>
            </a:r>
            <a:endParaRPr lang="en-US" dirty="0"/>
          </a:p>
          <a:p>
            <a:r>
              <a:rPr lang="en-US" b="1" i="1" dirty="0"/>
              <a:t>Be explicit about what </a:t>
            </a:r>
            <a:r>
              <a:rPr lang="en-US" b="1" i="1" dirty="0" smtClean="0"/>
              <a:t>type of information you are asking for.</a:t>
            </a:r>
          </a:p>
          <a:p>
            <a:r>
              <a:rPr lang="en-US" b="1" i="1" dirty="0" smtClean="0"/>
              <a:t>Ask many </a:t>
            </a:r>
            <a:r>
              <a:rPr lang="en-US" b="1" i="1" u="sng" dirty="0" smtClean="0"/>
              <a:t>direct</a:t>
            </a:r>
            <a:r>
              <a:rPr lang="en-US" b="1" i="1" dirty="0" smtClean="0"/>
              <a:t> questions.</a:t>
            </a:r>
          </a:p>
          <a:p>
            <a:r>
              <a:rPr lang="en-US" b="1" i="1" dirty="0" smtClean="0"/>
              <a:t>Wait up to 10 seconds for a response.</a:t>
            </a:r>
          </a:p>
          <a:p>
            <a:r>
              <a:rPr lang="en-US" b="1" i="1" dirty="0" smtClean="0"/>
              <a:t>Provide feedback, especially reinforcement, during the conversation.</a:t>
            </a:r>
          </a:p>
          <a:p>
            <a:r>
              <a:rPr lang="en-US" b="1" i="1" dirty="0" smtClean="0"/>
              <a:t>Prompt for additional information to understand their perspective. (i.e. Tell me what you mean…)</a:t>
            </a:r>
          </a:p>
          <a:p>
            <a:r>
              <a:rPr lang="en-US" b="1" i="1" dirty="0" smtClean="0"/>
              <a:t>Use “Think Aloud” to communicate what you’re thinking and/or feeling</a:t>
            </a:r>
          </a:p>
          <a:p>
            <a:r>
              <a:rPr lang="en-US" b="1" i="1" dirty="0" smtClean="0"/>
              <a:t>Demonstrate- model, role-play, video-modeling.</a:t>
            </a:r>
          </a:p>
          <a:p>
            <a:r>
              <a:rPr lang="en-US" b="1" i="1" dirty="0" smtClean="0"/>
              <a:t>Assume Nothing; Explain Everything!</a:t>
            </a:r>
            <a:endParaRPr lang="en-US" dirty="0"/>
          </a:p>
          <a:p>
            <a:pPr marL="274320" lvl="1" indent="0">
              <a:buNone/>
            </a:pPr>
            <a:endParaRPr lang="en-US" dirty="0"/>
          </a:p>
        </p:txBody>
      </p:sp>
    </p:spTree>
    <p:extLst>
      <p:ext uri="{BB962C8B-B14F-4D97-AF65-F5344CB8AC3E}">
        <p14:creationId xmlns:p14="http://schemas.microsoft.com/office/powerpoint/2010/main" val="68956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 y="338954"/>
            <a:ext cx="9601200" cy="1036850"/>
          </a:xfrm>
        </p:spPr>
        <p:txBody>
          <a:bodyPr/>
          <a:lstStyle/>
          <a:p>
            <a:r>
              <a:rPr lang="en-US" dirty="0" smtClean="0"/>
              <a:t>Sensory Supportive Environment</a:t>
            </a:r>
            <a:endParaRPr lang="en-US" dirty="0"/>
          </a:p>
        </p:txBody>
      </p:sp>
      <p:sp>
        <p:nvSpPr>
          <p:cNvPr id="3" name="Content Placeholder 2"/>
          <p:cNvSpPr>
            <a:spLocks noGrp="1"/>
          </p:cNvSpPr>
          <p:nvPr>
            <p:ph idx="1"/>
          </p:nvPr>
        </p:nvSpPr>
        <p:spPr>
          <a:xfrm>
            <a:off x="304800" y="1790700"/>
            <a:ext cx="11239500" cy="4792980"/>
          </a:xfrm>
        </p:spPr>
        <p:txBody>
          <a:bodyPr>
            <a:normAutofit fontScale="92500"/>
          </a:bodyPr>
          <a:lstStyle/>
          <a:p>
            <a:pPr marL="0" indent="0">
              <a:buNone/>
            </a:pPr>
            <a:r>
              <a:rPr lang="en-US" b="1" u="sng" dirty="0" smtClean="0"/>
              <a:t>Environmental Adjustments</a:t>
            </a:r>
          </a:p>
          <a:p>
            <a:r>
              <a:rPr lang="en-US" b="1" i="1" dirty="0"/>
              <a:t>Prepare for each </a:t>
            </a:r>
            <a:r>
              <a:rPr lang="en-US" b="1" i="1" dirty="0" smtClean="0"/>
              <a:t>meeting with agenda and written questions and/or visuals. </a:t>
            </a:r>
          </a:p>
          <a:p>
            <a:r>
              <a:rPr lang="en-US" b="1" i="1" dirty="0" smtClean="0"/>
              <a:t>Avoid meeting in or near higher odor environments-  breakrooms/cafeterias, cologne/perfumes, air fresheners/essential oil infusers etc.</a:t>
            </a:r>
          </a:p>
          <a:p>
            <a:r>
              <a:rPr lang="en-US" b="1" i="1" dirty="0" smtClean="0"/>
              <a:t>Offer only handshake (may not be received) and no other physical touch (i.e. shoulder/arm touch).</a:t>
            </a:r>
          </a:p>
          <a:p>
            <a:r>
              <a:rPr lang="en-US" b="1" i="1" dirty="0" smtClean="0"/>
              <a:t>Provide fidget items and moving chairs (i.e. swivel type).</a:t>
            </a:r>
          </a:p>
          <a:p>
            <a:r>
              <a:rPr lang="en-US" b="1" i="1" dirty="0" smtClean="0"/>
              <a:t>Use increased social distance (1.5-2 arm distance rule) during all interactions. </a:t>
            </a:r>
          </a:p>
          <a:p>
            <a:r>
              <a:rPr lang="en-US" b="1" i="1" dirty="0" smtClean="0"/>
              <a:t>Be aware of external noises/sounds and close windows or doors to reduce.</a:t>
            </a:r>
          </a:p>
          <a:p>
            <a:r>
              <a:rPr lang="en-US" b="1" i="1" dirty="0"/>
              <a:t>Ask about comfort with fluorescent lighting or </a:t>
            </a:r>
            <a:r>
              <a:rPr lang="en-US" b="1" i="1" dirty="0" smtClean="0"/>
              <a:t>high natural light areas.</a:t>
            </a:r>
            <a:endParaRPr lang="en-US" b="1" i="1" dirty="0"/>
          </a:p>
          <a:p>
            <a:endParaRPr lang="en-US" dirty="0"/>
          </a:p>
          <a:p>
            <a:pPr marL="0" indent="0">
              <a:buNone/>
            </a:pPr>
            <a:endParaRPr lang="en-US" dirty="0"/>
          </a:p>
        </p:txBody>
      </p:sp>
    </p:spTree>
    <p:extLst>
      <p:ext uri="{BB962C8B-B14F-4D97-AF65-F5344CB8AC3E}">
        <p14:creationId xmlns:p14="http://schemas.microsoft.com/office/powerpoint/2010/main" val="399733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 y="346574"/>
            <a:ext cx="9601200" cy="1036850"/>
          </a:xfrm>
        </p:spPr>
        <p:txBody>
          <a:bodyPr/>
          <a:lstStyle/>
          <a:p>
            <a:r>
              <a:rPr lang="en-US" dirty="0" smtClean="0"/>
              <a:t>Social and Other Anxieties </a:t>
            </a:r>
            <a:endParaRPr lang="en-US" dirty="0"/>
          </a:p>
        </p:txBody>
      </p:sp>
      <p:sp>
        <p:nvSpPr>
          <p:cNvPr id="3" name="Content Placeholder 2"/>
          <p:cNvSpPr>
            <a:spLocks noGrp="1"/>
          </p:cNvSpPr>
          <p:nvPr>
            <p:ph idx="1"/>
          </p:nvPr>
        </p:nvSpPr>
        <p:spPr>
          <a:xfrm>
            <a:off x="381000" y="1722120"/>
            <a:ext cx="11346180" cy="4716780"/>
          </a:xfrm>
        </p:spPr>
        <p:txBody>
          <a:bodyPr>
            <a:normAutofit fontScale="92500" lnSpcReduction="10000"/>
          </a:bodyPr>
          <a:lstStyle/>
          <a:p>
            <a:pPr marL="0" indent="0">
              <a:buNone/>
            </a:pPr>
            <a:r>
              <a:rPr lang="en-US" b="1" u="sng" dirty="0" smtClean="0"/>
              <a:t>Attend to Common Anxieties</a:t>
            </a:r>
          </a:p>
          <a:p>
            <a:r>
              <a:rPr lang="en-US" b="1" i="1" dirty="0" smtClean="0"/>
              <a:t>Provide information in advance (written and visual forms preferred).</a:t>
            </a:r>
          </a:p>
          <a:p>
            <a:r>
              <a:rPr lang="en-US" b="1" i="1" dirty="0"/>
              <a:t>Be explicit about what will take place during each interaction. </a:t>
            </a:r>
          </a:p>
          <a:p>
            <a:r>
              <a:rPr lang="en-US" b="1" i="1" dirty="0" smtClean="0"/>
              <a:t>Prime for all that is new (people, places, activities).</a:t>
            </a:r>
          </a:p>
          <a:p>
            <a:r>
              <a:rPr lang="en-US" b="1" i="1" dirty="0" smtClean="0"/>
              <a:t>Allow for comfort items.</a:t>
            </a:r>
          </a:p>
          <a:p>
            <a:r>
              <a:rPr lang="en-US" b="1" i="1" dirty="0" smtClean="0"/>
              <a:t>Slow down pacing and provide increased processing time.</a:t>
            </a:r>
          </a:p>
          <a:p>
            <a:r>
              <a:rPr lang="en-US" b="1" i="1" dirty="0" smtClean="0"/>
              <a:t>Provide encouragement and praise. </a:t>
            </a:r>
          </a:p>
          <a:p>
            <a:r>
              <a:rPr lang="en-US" b="1" i="1" dirty="0" smtClean="0"/>
              <a:t>Establish familiarity and minimize change.</a:t>
            </a:r>
          </a:p>
          <a:p>
            <a:r>
              <a:rPr lang="en-US" b="1" i="1" dirty="0" smtClean="0"/>
              <a:t>Be aware that anxiety can look like “attitude problems”, “uncooperative” or “behaviors”</a:t>
            </a:r>
          </a:p>
          <a:p>
            <a:endParaRPr lang="en-US" b="1" i="1" dirty="0"/>
          </a:p>
        </p:txBody>
      </p:sp>
    </p:spTree>
    <p:extLst>
      <p:ext uri="{BB962C8B-B14F-4D97-AF65-F5344CB8AC3E}">
        <p14:creationId xmlns:p14="http://schemas.microsoft.com/office/powerpoint/2010/main" val="129145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32274"/>
            <a:ext cx="9601200" cy="1036850"/>
          </a:xfrm>
        </p:spPr>
        <p:txBody>
          <a:bodyPr/>
          <a:lstStyle/>
          <a:p>
            <a:r>
              <a:rPr lang="en-US" dirty="0" smtClean="0"/>
              <a:t>Supporting Social Uniqueness</a:t>
            </a:r>
            <a:endParaRPr lang="en-US" dirty="0"/>
          </a:p>
        </p:txBody>
      </p:sp>
      <p:sp>
        <p:nvSpPr>
          <p:cNvPr id="3" name="Content Placeholder 2"/>
          <p:cNvSpPr>
            <a:spLocks noGrp="1"/>
          </p:cNvSpPr>
          <p:nvPr>
            <p:ph idx="1"/>
          </p:nvPr>
        </p:nvSpPr>
        <p:spPr>
          <a:xfrm>
            <a:off x="388620" y="1706880"/>
            <a:ext cx="9601200" cy="4901738"/>
          </a:xfrm>
        </p:spPr>
        <p:txBody>
          <a:bodyPr/>
          <a:lstStyle/>
          <a:p>
            <a:pPr marL="0" indent="0">
              <a:buNone/>
            </a:pPr>
            <a:r>
              <a:rPr lang="en-US" b="1" u="sng" dirty="0" smtClean="0"/>
              <a:t>Offer Social Supports</a:t>
            </a:r>
          </a:p>
          <a:p>
            <a:r>
              <a:rPr lang="en-US" b="1" i="1" dirty="0" smtClean="0"/>
              <a:t>Be open-minded about social expectations. </a:t>
            </a:r>
          </a:p>
          <a:p>
            <a:r>
              <a:rPr lang="en-US" b="1" i="1" dirty="0" smtClean="0"/>
              <a:t>Be mindful about own interpretations and taking communication faux pas or blunders personally.</a:t>
            </a:r>
          </a:p>
          <a:p>
            <a:r>
              <a:rPr lang="en-US" b="1" i="1" dirty="0" smtClean="0"/>
              <a:t>Understand that sufficient social abilities in eligibility meetings is not predictor of employment and service needs.</a:t>
            </a:r>
          </a:p>
          <a:p>
            <a:r>
              <a:rPr lang="en-US" b="1" i="1" dirty="0" smtClean="0"/>
              <a:t>Acknowledge the value of supportive people or even animals or objects for the individual. </a:t>
            </a:r>
          </a:p>
          <a:p>
            <a:r>
              <a:rPr lang="en-US" b="1" i="1" dirty="0" smtClean="0"/>
              <a:t>Social conventions may not be demonstrated.</a:t>
            </a:r>
          </a:p>
          <a:p>
            <a:r>
              <a:rPr lang="en-US" b="1" i="1" dirty="0" smtClean="0"/>
              <a:t>Social challenges may be the factor and NOT motivation.</a:t>
            </a:r>
          </a:p>
          <a:p>
            <a:endParaRPr lang="en-US" b="1" i="1" dirty="0"/>
          </a:p>
        </p:txBody>
      </p:sp>
    </p:spTree>
    <p:extLst>
      <p:ext uri="{BB962C8B-B14F-4D97-AF65-F5344CB8AC3E}">
        <p14:creationId xmlns:p14="http://schemas.microsoft.com/office/powerpoint/2010/main" val="43877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0854"/>
            <a:ext cx="9601200" cy="1036850"/>
          </a:xfrm>
        </p:spPr>
        <p:txBody>
          <a:bodyPr/>
          <a:lstStyle/>
          <a:p>
            <a:r>
              <a:rPr lang="en-US" dirty="0" smtClean="0"/>
              <a:t>Executive Functioning Challenges</a:t>
            </a:r>
            <a:endParaRPr lang="en-US" dirty="0"/>
          </a:p>
        </p:txBody>
      </p:sp>
      <p:sp>
        <p:nvSpPr>
          <p:cNvPr id="3" name="Content Placeholder 2"/>
          <p:cNvSpPr>
            <a:spLocks noGrp="1"/>
          </p:cNvSpPr>
          <p:nvPr>
            <p:ph idx="1"/>
          </p:nvPr>
        </p:nvSpPr>
        <p:spPr>
          <a:xfrm>
            <a:off x="403860" y="1592580"/>
            <a:ext cx="11125200" cy="4953000"/>
          </a:xfrm>
        </p:spPr>
        <p:txBody>
          <a:bodyPr>
            <a:normAutofit fontScale="92500" lnSpcReduction="10000"/>
          </a:bodyPr>
          <a:lstStyle/>
          <a:p>
            <a:pPr marL="0" indent="0">
              <a:buNone/>
            </a:pPr>
            <a:r>
              <a:rPr lang="en-US" b="1" u="sng" dirty="0" smtClean="0"/>
              <a:t>Accommodate Executive Functioning Deficits</a:t>
            </a:r>
          </a:p>
          <a:p>
            <a:r>
              <a:rPr lang="en-US" b="1" i="1" dirty="0" smtClean="0"/>
              <a:t>Require proactive contacts for all VR related activities.</a:t>
            </a:r>
          </a:p>
          <a:p>
            <a:r>
              <a:rPr lang="en-US" b="1" i="1" dirty="0" smtClean="0"/>
              <a:t>Need for prospective memory supports as email or text reminders, calendar invites, and prompted calendar app use.</a:t>
            </a:r>
          </a:p>
          <a:p>
            <a:r>
              <a:rPr lang="en-US" b="1" i="1" dirty="0" smtClean="0"/>
              <a:t>Create routines for meetings and VR activities (same day, same time, same place).</a:t>
            </a:r>
          </a:p>
          <a:p>
            <a:r>
              <a:rPr lang="en-US" b="1" i="1" dirty="0" smtClean="0"/>
              <a:t>Prompt use of note-taking, calendar use and to-do-list in the moment. </a:t>
            </a:r>
            <a:endParaRPr lang="en-US" b="1" i="1" dirty="0"/>
          </a:p>
          <a:p>
            <a:r>
              <a:rPr lang="en-US" b="1" i="1" dirty="0" smtClean="0"/>
              <a:t>State </a:t>
            </a:r>
            <a:r>
              <a:rPr lang="en-US" b="1" i="1" dirty="0"/>
              <a:t>a</a:t>
            </a:r>
            <a:r>
              <a:rPr lang="en-US" b="1" i="1" dirty="0" smtClean="0"/>
              <a:t>loud what should be written down. Provide information in steps (1. 2. 3.).</a:t>
            </a:r>
          </a:p>
          <a:p>
            <a:r>
              <a:rPr lang="en-US" b="1" i="1" dirty="0" smtClean="0"/>
              <a:t>Request directives be repeated (to ensure accurate attention and encoding of information).</a:t>
            </a:r>
          </a:p>
          <a:p>
            <a:r>
              <a:rPr lang="en-US" b="1" i="1" dirty="0" smtClean="0"/>
              <a:t>Be aware that EF problems often look like “motivational issues” or “behavior problems”.</a:t>
            </a:r>
          </a:p>
          <a:p>
            <a:endParaRPr lang="en-US" b="1" i="1" dirty="0" smtClean="0"/>
          </a:p>
          <a:p>
            <a:endParaRPr lang="en-US" b="1" i="1" dirty="0" smtClean="0"/>
          </a:p>
          <a:p>
            <a:endParaRPr lang="en-US" b="1" i="1" dirty="0"/>
          </a:p>
        </p:txBody>
      </p:sp>
    </p:spTree>
    <p:extLst>
      <p:ext uri="{BB962C8B-B14F-4D97-AF65-F5344CB8AC3E}">
        <p14:creationId xmlns:p14="http://schemas.microsoft.com/office/powerpoint/2010/main" val="105758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1334"/>
            <a:ext cx="9601200" cy="1036850"/>
          </a:xfrm>
        </p:spPr>
        <p:txBody>
          <a:bodyPr/>
          <a:lstStyle/>
          <a:p>
            <a:r>
              <a:rPr lang="en-US" dirty="0" smtClean="0"/>
              <a:t>Gathering information about Special Interests and Talents</a:t>
            </a:r>
            <a:endParaRPr lang="en-US" dirty="0"/>
          </a:p>
        </p:txBody>
      </p:sp>
      <p:sp>
        <p:nvSpPr>
          <p:cNvPr id="3" name="Content Placeholder 2"/>
          <p:cNvSpPr>
            <a:spLocks noGrp="1"/>
          </p:cNvSpPr>
          <p:nvPr>
            <p:ph idx="1"/>
          </p:nvPr>
        </p:nvSpPr>
        <p:spPr>
          <a:xfrm>
            <a:off x="365760" y="1722120"/>
            <a:ext cx="11338560" cy="4747260"/>
          </a:xfrm>
        </p:spPr>
        <p:txBody>
          <a:bodyPr/>
          <a:lstStyle/>
          <a:p>
            <a:pPr marL="0" indent="0">
              <a:buNone/>
            </a:pPr>
            <a:r>
              <a:rPr lang="en-US" b="1" u="sng" dirty="0" smtClean="0"/>
              <a:t>Obtaining Information on Strengths</a:t>
            </a:r>
          </a:p>
          <a:p>
            <a:r>
              <a:rPr lang="en-US" b="1" i="1" dirty="0" smtClean="0"/>
              <a:t>Need to ask directly. </a:t>
            </a:r>
          </a:p>
          <a:p>
            <a:r>
              <a:rPr lang="en-US" b="1" i="1" dirty="0" smtClean="0"/>
              <a:t>Observe personal items for themes.</a:t>
            </a:r>
          </a:p>
          <a:p>
            <a:r>
              <a:rPr lang="en-US" b="1" i="1" dirty="0" smtClean="0"/>
              <a:t>Inquire about how time is spent each day.</a:t>
            </a:r>
          </a:p>
          <a:p>
            <a:r>
              <a:rPr lang="en-US" b="1" i="1" dirty="0" smtClean="0"/>
              <a:t>Allow one-way discussions to gather more details.</a:t>
            </a:r>
          </a:p>
          <a:p>
            <a:r>
              <a:rPr lang="en-US" b="1" i="1" dirty="0" smtClean="0"/>
              <a:t>Think creatively how special interests relate to employment options.</a:t>
            </a:r>
          </a:p>
          <a:p>
            <a:r>
              <a:rPr lang="en-US" b="1" i="1" dirty="0" smtClean="0"/>
              <a:t>Identify skills sets related to special interest activities. </a:t>
            </a:r>
            <a:endParaRPr lang="en-US" b="1" i="1" dirty="0"/>
          </a:p>
        </p:txBody>
      </p:sp>
    </p:spTree>
    <p:extLst>
      <p:ext uri="{BB962C8B-B14F-4D97-AF65-F5344CB8AC3E}">
        <p14:creationId xmlns:p14="http://schemas.microsoft.com/office/powerpoint/2010/main" val="175927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293234"/>
            <a:ext cx="9601200" cy="1036850"/>
          </a:xfrm>
        </p:spPr>
        <p:txBody>
          <a:bodyPr/>
          <a:lstStyle/>
          <a:p>
            <a:r>
              <a:rPr lang="en-US" dirty="0" smtClean="0"/>
              <a:t>San Diego Example: VR Enrollment Guide</a:t>
            </a:r>
            <a:endParaRPr lang="en-US" dirty="0"/>
          </a:p>
        </p:txBody>
      </p:sp>
      <p:pic>
        <p:nvPicPr>
          <p:cNvPr id="3074" name="Picture 2" descr="This an image of the front cover of the Quick Guide to Enroll in VR services within San Diego County for adults with autism.  the cover has the title on the top and then the following statedment Let's get working!.  Next is a picture of a freeway sign that reads &quot;Dream Job next exit&quot;.  Towards the bottom of the page it says &quot;DOR can help with and it lists the following: Finding a job, Keeping a job, Learning job skills, Preparing to work." title="Qucik Guide to Enroll in the Department of Rehabilitation (DOR) for Adults with an Autism Spectrum Dis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 y="1569720"/>
            <a:ext cx="5768340" cy="506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This is a picture of the last page of a brochure. The back of the guide image states &quot;this guide was created in collaboration with the following partners&quot; and has the logos of each of the partners in the ACHIEVE group research-community partnership.  The partners are the Child and Adolescent Services Research Center, the Department of Rehabilitation, the Employment &amp; Community Options, the Interwork Institute at San Diego State University, the Intricate Mind Institute, Rady Children's Hospital San Diego and San Deigo Regional center. It also says it was partially supported by the National Institute of Mental Health R34 MH104289-01 with Principle Invesitagor Dr. Mary Baker-Ericzen" title="Quick guide to enroll in the department of rehabilitation (DOR) for adults with an autism spectrum dis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4122" y="1653540"/>
            <a:ext cx="5382578" cy="498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38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7680" y="178934"/>
            <a:ext cx="9601200" cy="1036850"/>
          </a:xfrm>
        </p:spPr>
        <p:txBody>
          <a:bodyPr/>
          <a:lstStyle/>
          <a:p>
            <a:r>
              <a:rPr lang="en-US" dirty="0" smtClean="0"/>
              <a:t>San Diego Example: VR Enrollment Guide</a:t>
            </a:r>
            <a:endParaRPr lang="en-US" dirty="0"/>
          </a:p>
        </p:txBody>
      </p:sp>
      <p:pic>
        <p:nvPicPr>
          <p:cNvPr id="4098" name="Picture 2" descr="This image shows the middle page of the brochure.  It reads Setp 1.  Call your local DOR office to set up an intake appointment.  Call the phone number for your region listed below: San Diego 619-767-2100, East County 619-667-5649, San Marcos 760-510-4705, South County 619-426-8720.  Then it reads, say &quot;hello, My name is blank. I would like to apply for DOR services&quot;. Next it reads the DOR info officer will tell you when the next orientation will occur.  Orientations are usually Tuesday mornings. San Marcos office will not schedule you for an orientation.  Next it reads, At orientation you will watch a video and get paperwork to take home and fill out. Next it reads, the DOR info officer wil schedule an intake appointment for ou. Last it reads, The DOR info officers may ask you for the following information on the phone or at orientation: Address, Disability, date of Birth, Social Security number, Phone number." title="DOR enrollment guide for adults with autis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533" y="1516380"/>
            <a:ext cx="5358247" cy="528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This is an image of the second inside page of the brochure that provides step 2 and step 3.  Step 2 reads, Prepare for the DOR intake meeting. These are listed as a checklist: 1) Fill out the checklist in the middle of this pamphlet, 2) Complete the paperwork that you were given at the orientation, 3) gather the following materials (if you have them): Individualized education plans from High school, disability services documentation at college, San Diego regional center documentation, Psychological assessment reports.&#10;Step 3 reads, Attend DOR intake meeting. It lists the following as checklist items: 1) Bring the materials listed in step 2 and show tem to the DOR counselor, 2) Tell the DOR counselor your current abilities, 3) Tell the DOR counselor what job skills you need help with. It is very important to share your needs in detail. Share the challenges you have experienced searching for work or at work. It is OK to have areas of weakness- the DOR want to support you and teach you how to get better at those skills.  They want your next job to be successful! and4) Tell them what support you need." title="Enrollment guide to DOR services for adults with autism brochure pag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160" y="1685925"/>
            <a:ext cx="5105400" cy="511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08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is is an image of the inside pages of the VR enrollment guide for adults with autism.  It reads Check the items in the fllowing list that you may need help with.  Bring this pamphlet with you and show the list or say it when you meet the counselor.  My strengths are and there is space available to write in responses.&#10;I need help with the following...There are catergories of areas that help is needed with certain examples under each one with checkboxes for an individual to indicate if that is an area of need.&#10;First category is Work Habits and Attitudes such as:&#10;1) getting to work on time&#10;2) notifying supervisors when absent&#10;3) returning promptly from breaks and lunch&#10;4) prioritizing &amp; Managing work tasks&#10;5) using time management tools&#10;6) staying focused on my work&#10;7) working longer than 4 hours at a time&#10;8) making and keeping apointments&#10;9) participating in meetings&#10;10) writing work emails&#10;Next categorus is Work Prepartion such as&#10;1) dressing appropriately for work&#10;2) maintaing good hygiene&#10;3) eating nutritional meals&#10;4) using public transportation&#10;5) understanding work expectations&#10;6) being aware of and use work ethics&#10;7) making a budget, banking and paying bills&#10;Next category is Self-Monitoring such as:&#10;1) managing my emotions&#10; 2) adapting well to stress&#10;3) monitoring my behavior and controlling disruptive sounds, movement or actions&#10;Next category is Social Skills at workk such as:&#10;1) Deeloping good work relatoinships&#10;2) speaking to a supervisor in an expected way&#10;3) networking on the job&#10;4) socially interacting in group settings&#10;5) choosing expected topics of conversation&#10;6) giving and receiving compliments&#10;7) asking and recieving help&#10;8) offering and accepting constructive criticism&#10;9) noticing errors or mistakes and amending them&#10;Last category is Cognitive Skills such as:&#10;1) planning and preparing ahead of time&#10;2) paying attention to my environment&#10;3) being flexible and trying something a different way&#10;4) focusing without being distracted&#10;5) getting the &quot;big picture&quot;&#10;6) learning and rememberng tasks&#10;7) problem solving&#10;8) setting goals&#10;9) evaluating my own work&#10;10) understanding information presented in a gorup setting&#10;11) filling out paperwork on my own&#10;12) knowing when to take a break" title="Be your own best Advoca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140" y="1592262"/>
            <a:ext cx="11452860" cy="507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88620" y="255134"/>
            <a:ext cx="10507980" cy="750706"/>
          </a:xfrm>
        </p:spPr>
        <p:txBody>
          <a:bodyPr/>
          <a:lstStyle/>
          <a:p>
            <a:r>
              <a:rPr lang="en-US" dirty="0" smtClean="0"/>
              <a:t>San Diego Example: VR Enrollment Guide</a:t>
            </a:r>
            <a:endParaRPr lang="en-US" dirty="0"/>
          </a:p>
        </p:txBody>
      </p:sp>
    </p:spTree>
    <p:extLst>
      <p:ext uri="{BB962C8B-B14F-4D97-AF65-F5344CB8AC3E}">
        <p14:creationId xmlns:p14="http://schemas.microsoft.com/office/powerpoint/2010/main" val="28059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240" y="178934"/>
            <a:ext cx="9601200" cy="1036850"/>
          </a:xfrm>
        </p:spPr>
        <p:txBody>
          <a:bodyPr/>
          <a:lstStyle/>
          <a:p>
            <a:r>
              <a:rPr lang="en-US" dirty="0" smtClean="0"/>
              <a:t>San Diego Example: VR Enrollment Guide</a:t>
            </a:r>
            <a:endParaRPr lang="en-US" dirty="0"/>
          </a:p>
        </p:txBody>
      </p:sp>
      <p:pic>
        <p:nvPicPr>
          <p:cNvPr id="1026" name="Picture 2" descr="This page of the brochure lists Helpful tips. These are listed as a cheklist with the following statements:&#10;1) Consider bringing a parent or support person with you to the intake appointment&#10;2) Ask someone who knows you well if you need help filling out paperwork, including the checklist in this pamphlet&#10;3) Everything you share in the intake meeting is CONFIDENTIAL!  Please be honest and mark ALL of your challenges in the checklist in this pamphlet&#10;4) Consider telling the DOR counselor tha tyou have autism spectrum disorder when you feel comfortable doing so.&#10;5) Instead of saying&quot;I don't know&quot; say &quot;let me think about that&quot; then take time to think and give a response.&#10;6) If you feel overwhelmed or have trouble concentrating ina group, you can ask the DOR counselor to skip the orientation.&#10;7) Remember, this is a team effort! You and the counselor will work together to identify and pursue your employment goals. You get to be the driver of the process, and they are there to provide the map.  There is an image of a pole with multiple signs attached that read Advice, Help, Tips, Support, Assistance, Guidance. " title="Helpful Tip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10" y="1508761"/>
            <a:ext cx="5128250" cy="518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This page of the brochure provides DOR mission and lists DOR services.&#10;DOR mission is to work in partnership with consumers and other stakeholders to provide services and advocacy resulting in employment, indpendent living and equality for individuals with disabilities.&#10;DOR services include the following: Independent living; workforce development; trainings; business enterprises program; assistive technology; mobility evaluation; social security work incentives and the ticket to work program.&#10;Last part of the page reads, Ask about the newly developed SUCCESS program that may be available in some areas. This is a &quot;soft skills&quot; program that is being tested in San Diego County." title="DOR mission and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1501140"/>
            <a:ext cx="5417820" cy="535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a:xfrm>
            <a:off x="190500" y="1485900"/>
            <a:ext cx="11734800" cy="5433060"/>
          </a:xfrm>
        </p:spPr>
        <p:txBody>
          <a:bodyPr>
            <a:normAutofit lnSpcReduction="10000"/>
          </a:bodyPr>
          <a:lstStyle/>
          <a:p>
            <a:r>
              <a:rPr lang="en-US" dirty="0" smtClean="0"/>
              <a:t>Quick overview of data on employment in individuals with Autism Spectrum Diagnoses (ASD)</a:t>
            </a:r>
          </a:p>
          <a:p>
            <a:r>
              <a:rPr lang="en-US" dirty="0" smtClean="0"/>
              <a:t>Current state of VR services and ASD</a:t>
            </a:r>
          </a:p>
          <a:p>
            <a:r>
              <a:rPr lang="en-US" dirty="0" smtClean="0"/>
              <a:t>ASD features and enrollment into VR</a:t>
            </a:r>
          </a:p>
          <a:p>
            <a:r>
              <a:rPr lang="en-US" dirty="0" smtClean="0"/>
              <a:t>Adjustments for engaging with autistic individuals</a:t>
            </a:r>
          </a:p>
          <a:p>
            <a:pPr lvl="1"/>
            <a:r>
              <a:rPr lang="en-US" dirty="0" smtClean="0"/>
              <a:t>Communication Style</a:t>
            </a:r>
          </a:p>
          <a:p>
            <a:pPr lvl="1"/>
            <a:r>
              <a:rPr lang="en-US" dirty="0" smtClean="0"/>
              <a:t>Sensory Supportive Environments</a:t>
            </a:r>
          </a:p>
          <a:p>
            <a:pPr lvl="1"/>
            <a:r>
              <a:rPr lang="en-US" dirty="0" smtClean="0"/>
              <a:t>Awareness of Social and Other Anxieties</a:t>
            </a:r>
          </a:p>
          <a:p>
            <a:pPr lvl="1"/>
            <a:r>
              <a:rPr lang="en-US" dirty="0" smtClean="0"/>
              <a:t>Addressing Executive Functioning Challenges</a:t>
            </a:r>
          </a:p>
          <a:p>
            <a:r>
              <a:rPr lang="en-US" dirty="0" smtClean="0"/>
              <a:t>Utilizing and supporting </a:t>
            </a:r>
            <a:r>
              <a:rPr lang="en-US" dirty="0"/>
              <a:t>s</a:t>
            </a:r>
            <a:r>
              <a:rPr lang="en-US" dirty="0" smtClean="0"/>
              <a:t>trengths and special </a:t>
            </a:r>
            <a:r>
              <a:rPr lang="en-US" dirty="0"/>
              <a:t>i</a:t>
            </a:r>
            <a:r>
              <a:rPr lang="en-US" dirty="0" smtClean="0"/>
              <a:t>nterests</a:t>
            </a:r>
          </a:p>
          <a:p>
            <a:r>
              <a:rPr lang="en-US" dirty="0" smtClean="0"/>
              <a:t>San Diego example- brochure method</a:t>
            </a:r>
          </a:p>
          <a:p>
            <a:r>
              <a:rPr lang="en-US" dirty="0" smtClean="0"/>
              <a:t>Promoting community </a:t>
            </a:r>
            <a:r>
              <a:rPr lang="en-US" dirty="0"/>
              <a:t>o</a:t>
            </a:r>
            <a:r>
              <a:rPr lang="en-US" dirty="0" smtClean="0"/>
              <a:t>utreach and access</a:t>
            </a:r>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38715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09414"/>
            <a:ext cx="9601200" cy="1036850"/>
          </a:xfrm>
        </p:spPr>
        <p:txBody>
          <a:bodyPr/>
          <a:lstStyle/>
          <a:p>
            <a:r>
              <a:rPr lang="en-US" dirty="0" smtClean="0"/>
              <a:t>Addressing Community Access</a:t>
            </a:r>
            <a:endParaRPr lang="en-US" dirty="0"/>
          </a:p>
        </p:txBody>
      </p:sp>
      <p:pic>
        <p:nvPicPr>
          <p:cNvPr id="8194" name="Picture 2" descr="This is an image of 3 bar charts of 3 populations of VR service users including autism, intellectual disability and all other.  The bar chart compares the 3 populations on demographic variables. Here are the data presented. The precent of males is 84% for autism, 57% for intellectual disability and 54% for all other.  The precent of White individuals is 87% for autism, 63% for ID, 54% for all others. The precent of Black individuals is 8% for autism, 33% for ID and 23% for all others.  The percent for Other race(s) is 5% for autism, 4% for ID and 5% for all Other.  The percent reporting Hispanic is 6% for autism, 9% for ID and 11% for all other. The percent that are older than 21 years of age is 31% for autism, 53% for ID and 74% for all other. The percent with less than high school or current secondary student is 28% for autism, 32% for ID and 23% for all other. The precent with High school grad or equivalent is 26% for autism, 29% for ID and 34% for all other. The percent with special education certificate or current special educaiton student is 28% for autism, 35% for ID and 9% for all other. Last, the percent with at least some postsecondary education is 18% for autism, 4% for ID and 34% for all other.  The source of this data is from the Rehabilitaiton Services Administration RSA-911 federal fiscal year 2014 put together by the Drexel Universtiy." title="More of the service users with autism were male, white and younger at the time of entering VR servic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3880" y="1828800"/>
            <a:ext cx="10591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37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 y="224654"/>
            <a:ext cx="9601200" cy="1036850"/>
          </a:xfrm>
        </p:spPr>
        <p:txBody>
          <a:bodyPr/>
          <a:lstStyle/>
          <a:p>
            <a:r>
              <a:rPr lang="en-US" dirty="0" smtClean="0"/>
              <a:t>Additional Access Barriers Identified</a:t>
            </a:r>
            <a:endParaRPr lang="en-US" dirty="0"/>
          </a:p>
        </p:txBody>
      </p:sp>
      <p:pic>
        <p:nvPicPr>
          <p:cNvPr id="7170" name="Picture 2" descr="This is a bar chart that indicates 4% communication impairment, 42% cognitive impairment, 46% psychological ipairment and 6% other mental impairments.&#10;The source of the data is from the Rehabilitaiton Services Administration RSA -911 federal fiscal year 2014." title="Cogntive and psychosocial impairments were the most common sources of job impedime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8927" y="2011680"/>
            <a:ext cx="553538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This is a bar chart that shows 46% refused further services, 21% unable to locate, 5% went to another agency, 2% disability too significant and 25% other  as the reasons for leaving VR without receiving services.&#10;The source of the data is from the Rehabilitaiton Services Administration RSA 911 federal fiscal year 2014." title="Refusing further services was the most common reason that eligibel VR applicants with autism did not receive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1787" y="1744980"/>
            <a:ext cx="5584957" cy="4974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77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308474"/>
            <a:ext cx="9601200" cy="1036850"/>
          </a:xfrm>
        </p:spPr>
        <p:txBody>
          <a:bodyPr/>
          <a:lstStyle/>
          <a:p>
            <a:r>
              <a:rPr lang="en-US" dirty="0" smtClean="0"/>
              <a:t>Novel  Enrollment of Diverse Autistics</a:t>
            </a:r>
            <a:endParaRPr lang="en-US" dirty="0"/>
          </a:p>
        </p:txBody>
      </p:sp>
      <p:sp>
        <p:nvSpPr>
          <p:cNvPr id="3" name="Content Placeholder 2"/>
          <p:cNvSpPr>
            <a:spLocks noGrp="1"/>
          </p:cNvSpPr>
          <p:nvPr>
            <p:ph idx="1"/>
          </p:nvPr>
        </p:nvSpPr>
        <p:spPr>
          <a:xfrm>
            <a:off x="480060" y="1828800"/>
            <a:ext cx="11330940" cy="4343400"/>
          </a:xfrm>
        </p:spPr>
        <p:txBody>
          <a:bodyPr/>
          <a:lstStyle/>
          <a:p>
            <a:r>
              <a:rPr lang="en-US" dirty="0" smtClean="0"/>
              <a:t>Marketing Services- Enrollment Guides, Video-Game Expos</a:t>
            </a:r>
          </a:p>
          <a:p>
            <a:pPr marL="0" indent="0">
              <a:buNone/>
            </a:pPr>
            <a:endParaRPr lang="en-US" dirty="0" smtClean="0"/>
          </a:p>
          <a:p>
            <a:r>
              <a:rPr lang="en-US" dirty="0" smtClean="0"/>
              <a:t>Welcoming Environments- Mobile Meetings</a:t>
            </a:r>
          </a:p>
          <a:p>
            <a:pPr marL="0" indent="0">
              <a:buNone/>
            </a:pPr>
            <a:endParaRPr lang="en-US" dirty="0" smtClean="0"/>
          </a:p>
          <a:p>
            <a:r>
              <a:rPr lang="en-US" dirty="0" smtClean="0"/>
              <a:t>Engagement with Community- Religious Groups, Healthcare Clinics, ABA Providers, Parks and Recreation Programs</a:t>
            </a:r>
            <a:endParaRPr lang="en-US" dirty="0"/>
          </a:p>
        </p:txBody>
      </p:sp>
    </p:spTree>
    <p:extLst>
      <p:ext uri="{BB962C8B-B14F-4D97-AF65-F5344CB8AC3E}">
        <p14:creationId xmlns:p14="http://schemas.microsoft.com/office/powerpoint/2010/main" val="201756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514"/>
            <a:ext cx="9601200" cy="1036850"/>
          </a:xfrm>
        </p:spPr>
        <p:txBody>
          <a:bodyPr/>
          <a:lstStyle/>
          <a:p>
            <a:r>
              <a:rPr lang="en-US" dirty="0" smtClean="0"/>
              <a:t>Plug for Upcoming Webinars</a:t>
            </a:r>
            <a:endParaRPr lang="en-US" dirty="0"/>
          </a:p>
        </p:txBody>
      </p:sp>
      <p:pic>
        <p:nvPicPr>
          <p:cNvPr id="6146" name="Picture 2" descr="This is a table that provides information on the percent of the autistic VR population that were employed, where they lived, insurance type and benefits enrolled in.  The data are 11% currently employed, 96% live at private residence, 3% live in community homes, 1% live in other settings, 38% have private insurance, 33% have public insurance, 25% are uninsured and 5% have both public and private insurance, 29% receive SSI benefits, 9% receive SSDI and 5% receive other public support.&#10;&#10;This table was firs tpublished in the National Utism Indicators Report: Vocational Rehabilitaiton available at drexel.edu/AutismOutcomes" title="Most were unemployed, living at home with both publc and private financial suppor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1695" y="1920240"/>
            <a:ext cx="408501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National Autism Indicators Report: Vocational Rehabilitation available at drexel.edu/Autism Outcomes" title="citai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 y="6354128"/>
            <a:ext cx="69532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32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9"/>
          <p:cNvSpPr txBox="1">
            <a:spLocks noGrp="1"/>
          </p:cNvSpPr>
          <p:nvPr>
            <p:ph type="title"/>
          </p:nvPr>
        </p:nvSpPr>
        <p:spPr>
          <a:xfrm>
            <a:off x="1295400" y="255134"/>
            <a:ext cx="9601200" cy="103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800"/>
              <a:t>Coming SOON!!</a:t>
            </a:r>
            <a:endParaRPr sz="4800"/>
          </a:p>
        </p:txBody>
      </p:sp>
      <p:sp>
        <p:nvSpPr>
          <p:cNvPr id="307" name="Google Shape;307;p39"/>
          <p:cNvSpPr txBox="1">
            <a:spLocks noGrp="1"/>
          </p:cNvSpPr>
          <p:nvPr>
            <p:ph type="body" idx="1"/>
          </p:nvPr>
        </p:nvSpPr>
        <p:spPr>
          <a:xfrm>
            <a:off x="497375" y="1828800"/>
            <a:ext cx="10814700" cy="502920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r>
              <a:rPr lang="en-US" dirty="0"/>
              <a:t>Autism focused series of trainings to help VR counselors work with individuals with autism through all phases of the rehabilitation process.</a:t>
            </a:r>
            <a:endParaRPr dirty="0"/>
          </a:p>
          <a:p>
            <a:pPr marL="0" lvl="0" indent="0" algn="l" rtl="0">
              <a:spcBef>
                <a:spcPts val="1800"/>
              </a:spcBef>
              <a:spcAft>
                <a:spcPts val="0"/>
              </a:spcAft>
              <a:buNone/>
            </a:pPr>
            <a:r>
              <a:rPr lang="en-US" b="1" dirty="0"/>
              <a:t>Topics Include:</a:t>
            </a:r>
            <a:endParaRPr b="1" dirty="0"/>
          </a:p>
          <a:p>
            <a:pPr marL="457200" lvl="0" indent="0" algn="l" rtl="0">
              <a:lnSpc>
                <a:spcPct val="100000"/>
              </a:lnSpc>
              <a:spcBef>
                <a:spcPts val="0"/>
              </a:spcBef>
              <a:spcAft>
                <a:spcPts val="0"/>
              </a:spcAft>
              <a:buNone/>
            </a:pPr>
            <a:endParaRPr dirty="0"/>
          </a:p>
          <a:p>
            <a:pPr marL="457200" lvl="0" indent="-342900" algn="l" rtl="0">
              <a:lnSpc>
                <a:spcPct val="100000"/>
              </a:lnSpc>
              <a:spcBef>
                <a:spcPts val="0"/>
              </a:spcBef>
              <a:spcAft>
                <a:spcPts val="0"/>
              </a:spcAft>
              <a:buSzPts val="1800"/>
              <a:buChar char="●"/>
            </a:pPr>
            <a:r>
              <a:rPr lang="en-US" dirty="0"/>
              <a:t>Tailoring assessments and Individualized Plan for Employment (IPE) process for Consumers with Autism</a:t>
            </a:r>
            <a:endParaRPr dirty="0"/>
          </a:p>
          <a:p>
            <a:pPr marL="0" lvl="0" indent="0" algn="l" rtl="0">
              <a:lnSpc>
                <a:spcPct val="100000"/>
              </a:lnSpc>
              <a:spcBef>
                <a:spcPts val="0"/>
              </a:spcBef>
              <a:spcAft>
                <a:spcPts val="0"/>
              </a:spcAft>
              <a:buNone/>
            </a:pPr>
            <a:endParaRPr dirty="0"/>
          </a:p>
          <a:p>
            <a:pPr marL="457200" lvl="0" indent="-342900" algn="l" rtl="0">
              <a:lnSpc>
                <a:spcPct val="100000"/>
              </a:lnSpc>
              <a:spcBef>
                <a:spcPts val="1800"/>
              </a:spcBef>
              <a:spcAft>
                <a:spcPts val="0"/>
              </a:spcAft>
              <a:buSzPts val="1800"/>
              <a:buChar char="●"/>
            </a:pPr>
            <a:r>
              <a:rPr lang="en-US" dirty="0"/>
              <a:t>Interventions, Services, Supports and Accommodations for Individuals with Autism to enhance Competitive Integrated Employment (CIE) outcomes</a:t>
            </a:r>
            <a:endParaRPr dirty="0"/>
          </a:p>
        </p:txBody>
      </p:sp>
    </p:spTree>
    <p:extLst>
      <p:ext uri="{BB962C8B-B14F-4D97-AF65-F5344CB8AC3E}">
        <p14:creationId xmlns:p14="http://schemas.microsoft.com/office/powerpoint/2010/main" val="330635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0"/>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Book Antiqua"/>
              <a:buNone/>
            </a:pPr>
            <a:r>
              <a:rPr lang="en-US"/>
              <a:t>The End</a:t>
            </a:r>
            <a:endParaRPr/>
          </a:p>
        </p:txBody>
      </p:sp>
      <p:sp>
        <p:nvSpPr>
          <p:cNvPr id="313" name="Google Shape;313;p40"/>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endParaRPr dirty="0"/>
          </a:p>
          <a:p>
            <a:pPr marL="0" lvl="0" indent="0" algn="l" rtl="0">
              <a:lnSpc>
                <a:spcPct val="90000"/>
              </a:lnSpc>
              <a:spcBef>
                <a:spcPts val="1800"/>
              </a:spcBef>
              <a:spcAft>
                <a:spcPts val="0"/>
              </a:spcAft>
              <a:buSzPts val="2400"/>
              <a:buNone/>
            </a:pPr>
            <a:endParaRPr dirty="0"/>
          </a:p>
          <a:p>
            <a:pPr marL="0" lvl="0" indent="0" algn="ctr" rtl="0">
              <a:lnSpc>
                <a:spcPct val="90000"/>
              </a:lnSpc>
              <a:spcBef>
                <a:spcPts val="1800"/>
              </a:spcBef>
              <a:spcAft>
                <a:spcPts val="0"/>
              </a:spcAft>
              <a:buSzPts val="2400"/>
              <a:buNone/>
            </a:pPr>
            <a:r>
              <a:rPr lang="en-US" dirty="0"/>
              <a:t>THANK YOU</a:t>
            </a:r>
            <a:r>
              <a:rPr lang="en-US" dirty="0" smtClean="0"/>
              <a:t>!!!!</a:t>
            </a:r>
          </a:p>
          <a:p>
            <a:pPr marL="0" lvl="0" indent="0" algn="ctr" rtl="0">
              <a:lnSpc>
                <a:spcPct val="90000"/>
              </a:lnSpc>
              <a:spcBef>
                <a:spcPts val="1800"/>
              </a:spcBef>
              <a:spcAft>
                <a:spcPts val="0"/>
              </a:spcAft>
              <a:buSzPts val="2400"/>
              <a:buNone/>
            </a:pPr>
            <a:endParaRPr lang="en-US"/>
          </a:p>
          <a:p>
            <a:pPr marL="0" lvl="0" indent="0" algn="ctr" rtl="0">
              <a:lnSpc>
                <a:spcPct val="90000"/>
              </a:lnSpc>
              <a:spcBef>
                <a:spcPts val="1800"/>
              </a:spcBef>
              <a:spcAft>
                <a:spcPts val="0"/>
              </a:spcAft>
              <a:buSzPts val="2400"/>
              <a:buNone/>
            </a:pPr>
            <a:endParaRPr lang="en-US" dirty="0" smtClean="0"/>
          </a:p>
          <a:p>
            <a:pPr marL="0" lvl="0" indent="0" algn="ctr" rtl="0">
              <a:lnSpc>
                <a:spcPct val="90000"/>
              </a:lnSpc>
              <a:spcBef>
                <a:spcPts val="1800"/>
              </a:spcBef>
              <a:spcAft>
                <a:spcPts val="0"/>
              </a:spcAft>
              <a:buSzPts val="2400"/>
              <a:buNone/>
            </a:pPr>
            <a:r>
              <a:rPr lang="en-US" dirty="0" smtClean="0"/>
              <a:t>Dr. Mary Baker-Ericzen can be reached at mbakerericzen@sdsu.edu</a:t>
            </a:r>
            <a:endParaRPr dirty="0"/>
          </a:p>
        </p:txBody>
      </p:sp>
    </p:spTree>
    <p:extLst>
      <p:ext uri="{BB962C8B-B14F-4D97-AF65-F5344CB8AC3E}">
        <p14:creationId xmlns:p14="http://schemas.microsoft.com/office/powerpoint/2010/main" val="70841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938" y="238508"/>
            <a:ext cx="9601200" cy="1036850"/>
          </a:xfrm>
        </p:spPr>
        <p:txBody>
          <a:bodyPr/>
          <a:lstStyle/>
          <a:p>
            <a:r>
              <a:rPr lang="en-US" dirty="0" smtClean="0"/>
              <a:t>Background of Employment for Autism Spectrum Folks</a:t>
            </a:r>
            <a:endParaRPr lang="en-US" dirty="0"/>
          </a:p>
        </p:txBody>
      </p:sp>
      <p:sp>
        <p:nvSpPr>
          <p:cNvPr id="3" name="Content Placeholder 2"/>
          <p:cNvSpPr>
            <a:spLocks noGrp="1"/>
          </p:cNvSpPr>
          <p:nvPr>
            <p:ph idx="1"/>
          </p:nvPr>
        </p:nvSpPr>
        <p:spPr>
          <a:xfrm>
            <a:off x="358140" y="1554480"/>
            <a:ext cx="11292840" cy="5013960"/>
          </a:xfrm>
        </p:spPr>
        <p:txBody>
          <a:bodyPr>
            <a:normAutofit fontScale="77500" lnSpcReduction="20000"/>
          </a:bodyPr>
          <a:lstStyle/>
          <a:p>
            <a:r>
              <a:rPr lang="en-US" dirty="0"/>
              <a:t>Unemployment and underemployment </a:t>
            </a:r>
            <a:r>
              <a:rPr lang="en-US" dirty="0" smtClean="0"/>
              <a:t>continue to be </a:t>
            </a:r>
            <a:r>
              <a:rPr lang="en-US" dirty="0"/>
              <a:t>profound problems experienced among individuals with </a:t>
            </a:r>
            <a:r>
              <a:rPr lang="en-US" dirty="0" smtClean="0"/>
              <a:t>ASD, starting in the transition age and continuing through adulthood</a:t>
            </a:r>
          </a:p>
          <a:p>
            <a:r>
              <a:rPr lang="en-US" dirty="0"/>
              <a:t>In </a:t>
            </a:r>
            <a:r>
              <a:rPr lang="en-US" dirty="0" smtClean="0"/>
              <a:t>2014, the </a:t>
            </a:r>
            <a:r>
              <a:rPr lang="en-US" dirty="0"/>
              <a:t>Workforce Innovation and Opportunity Act (WIOA) updated the legal framework for the federal Vocational Rehabilitation (VR) program </a:t>
            </a:r>
            <a:r>
              <a:rPr lang="en-US" dirty="0" smtClean="0"/>
              <a:t>in the US specifically to increase opportunities for individuals with disabilities, including Transition Age Youth (TAY), to </a:t>
            </a:r>
            <a:r>
              <a:rPr lang="en-US" dirty="0"/>
              <a:t>find and maintain employment</a:t>
            </a:r>
            <a:r>
              <a:rPr lang="en-US" dirty="0" smtClean="0"/>
              <a:t>.</a:t>
            </a:r>
          </a:p>
          <a:p>
            <a:r>
              <a:rPr lang="en-US" dirty="0"/>
              <a:t>Of the 51 state plans, 44 contained references to autism, and 19 explicitly identified autism as a disability group that is underserved by the state VR agency</a:t>
            </a:r>
            <a:r>
              <a:rPr lang="en-US" dirty="0" smtClean="0"/>
              <a:t>. (Roux, Garfield, Shattuck, 2019)</a:t>
            </a:r>
          </a:p>
          <a:p>
            <a:r>
              <a:rPr lang="en-US" dirty="0" smtClean="0"/>
              <a:t>Research group </a:t>
            </a:r>
            <a:r>
              <a:rPr lang="en-US" dirty="0"/>
              <a:t>analyzed WIOA FFY 2016 Unified and Combined State Plans for all 50 states and the District of Columbia published at rsa.ed.gov, </a:t>
            </a:r>
            <a:r>
              <a:rPr lang="en-US" dirty="0" smtClean="0"/>
              <a:t>- </a:t>
            </a:r>
            <a:r>
              <a:rPr lang="en-US" dirty="0"/>
              <a:t>53</a:t>
            </a:r>
            <a:r>
              <a:rPr lang="en-US" dirty="0" smtClean="0"/>
              <a:t>% </a:t>
            </a:r>
            <a:r>
              <a:rPr lang="en-US" dirty="0"/>
              <a:t>identified a need for autism-specific training and/or currently provided autism training of some </a:t>
            </a:r>
            <a:r>
              <a:rPr lang="en-US" dirty="0" smtClean="0"/>
              <a:t>type</a:t>
            </a:r>
          </a:p>
          <a:p>
            <a:pPr lvl="1"/>
            <a:r>
              <a:rPr lang="en-US" dirty="0"/>
              <a:t>However</a:t>
            </a:r>
            <a:r>
              <a:rPr lang="en-US" dirty="0" smtClean="0"/>
              <a:t>, </a:t>
            </a:r>
            <a:r>
              <a:rPr lang="en-US" dirty="0"/>
              <a:t>no innovations </a:t>
            </a:r>
            <a:r>
              <a:rPr lang="en-US" dirty="0" smtClean="0"/>
              <a:t>were found that </a:t>
            </a:r>
            <a:r>
              <a:rPr lang="en-US" dirty="0"/>
              <a:t>focused on communication about the availability of VR services for individuals with autism or methods to influence uptake of VR services in this population</a:t>
            </a:r>
            <a:r>
              <a:rPr lang="en-US" dirty="0" smtClean="0"/>
              <a:t>.</a:t>
            </a:r>
          </a:p>
          <a:p>
            <a:r>
              <a:rPr lang="en-US" dirty="0"/>
              <a:t>A</a:t>
            </a:r>
            <a:r>
              <a:rPr lang="en-US" dirty="0" smtClean="0"/>
              <a:t>utism-specific </a:t>
            </a:r>
            <a:r>
              <a:rPr lang="en-US" dirty="0"/>
              <a:t>VR strategies, goals, and services appear to be the exception – not the norm, at least in terms of what is documented within WIOA state plans</a:t>
            </a:r>
            <a:r>
              <a:rPr lang="en-US" dirty="0" smtClean="0"/>
              <a:t>.</a:t>
            </a:r>
          </a:p>
          <a:p>
            <a:pPr marL="0" indent="0">
              <a:buNone/>
            </a:pPr>
            <a:endParaRPr lang="en-US" dirty="0" smtClean="0"/>
          </a:p>
          <a:p>
            <a:pPr marL="0" indent="0">
              <a:buNone/>
            </a:pPr>
            <a:r>
              <a:rPr lang="en-US" dirty="0" smtClean="0"/>
              <a:t>(Roux, Garfield &amp; </a:t>
            </a:r>
            <a:r>
              <a:rPr lang="en-US" dirty="0" err="1" smtClean="0"/>
              <a:t>Stattuck</a:t>
            </a:r>
            <a:r>
              <a:rPr lang="en-US" dirty="0" smtClean="0"/>
              <a:t>, 2019)</a:t>
            </a:r>
            <a:endParaRPr lang="en-US" dirty="0"/>
          </a:p>
        </p:txBody>
      </p:sp>
    </p:spTree>
    <p:extLst>
      <p:ext uri="{BB962C8B-B14F-4D97-AF65-F5344CB8AC3E}">
        <p14:creationId xmlns:p14="http://schemas.microsoft.com/office/powerpoint/2010/main" val="222221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dirty="0" smtClean="0"/>
              <a:t>The Great Wave</a:t>
            </a:r>
            <a:endParaRPr sz="3600" dirty="0"/>
          </a:p>
        </p:txBody>
      </p:sp>
      <p:sp>
        <p:nvSpPr>
          <p:cNvPr id="25603" name="Content Placeholder 2"/>
          <p:cNvSpPr>
            <a:spLocks noGrp="1"/>
          </p:cNvSpPr>
          <p:nvPr>
            <p:ph sz="quarter" idx="1"/>
          </p:nvPr>
        </p:nvSpPr>
        <p:spPr>
          <a:xfrm>
            <a:off x="723900" y="1447800"/>
            <a:ext cx="9347200" cy="1752600"/>
          </a:xfrm>
        </p:spPr>
        <p:txBody>
          <a:bodyPr>
            <a:normAutofit/>
          </a:bodyPr>
          <a:lstStyle/>
          <a:p>
            <a:pPr marL="0" indent="0">
              <a:buNone/>
            </a:pPr>
            <a:r>
              <a:rPr lang="en-US" dirty="0" smtClean="0"/>
              <a:t>Data from Rehabilitation Services Administration</a:t>
            </a:r>
          </a:p>
          <a:p>
            <a:pPr marL="546100" lvl="2">
              <a:spcBef>
                <a:spcPts val="600"/>
              </a:spcBef>
              <a:buSzPct val="70000"/>
            </a:pPr>
            <a:r>
              <a:rPr lang="en-US" sz="1800" dirty="0" smtClean="0"/>
              <a:t>Nationally, people with autism applying for VR services increased 300% from 2003 to 2008 and about another </a:t>
            </a:r>
            <a:r>
              <a:rPr lang="en-US" dirty="0" smtClean="0"/>
              <a:t>300</a:t>
            </a:r>
            <a:r>
              <a:rPr lang="en-US" sz="1800" dirty="0" smtClean="0"/>
              <a:t>% from 2009-2014</a:t>
            </a:r>
          </a:p>
          <a:p>
            <a:pPr marL="546100" lvl="2">
              <a:spcBef>
                <a:spcPts val="600"/>
              </a:spcBef>
              <a:buSzPct val="70000"/>
            </a:pPr>
            <a:r>
              <a:rPr lang="en-US" dirty="0"/>
              <a:t>2015 nearly 18,000 VR cases of youth and adults with ASD closed – doubling the 9,000 cases closed in FFY 2010 </a:t>
            </a:r>
            <a:endParaRPr lang="en-US" sz="1800" dirty="0" smtClean="0"/>
          </a:p>
          <a:p>
            <a:endParaRPr lang="en-US" dirty="0" smtClean="0"/>
          </a:p>
        </p:txBody>
      </p:sp>
      <p:grpSp>
        <p:nvGrpSpPr>
          <p:cNvPr id="7" name="Group 6" descr="This line graph shows the number of VR clients with autism starting growing exponentially over time from 2003 to 2008. In 2003 there was with about 1,900 individuals, with about 2,200 in 2004, 2,800 in 2005, 3,500 in 2006, 4,500 in 2007 and 5,500 in 2008. The source of the data is from the REhabilitation Services Administration RSA-911 data for federal fiscal yars 2003 to 2008." title="VR cleitns with autism"/>
          <p:cNvGrpSpPr/>
          <p:nvPr/>
        </p:nvGrpSpPr>
        <p:grpSpPr>
          <a:xfrm>
            <a:off x="91440" y="3208020"/>
            <a:ext cx="5341620" cy="2941638"/>
            <a:chOff x="3429000" y="3276600"/>
            <a:chExt cx="4648200" cy="2941638"/>
          </a:xfrm>
        </p:grpSpPr>
        <p:sp>
          <p:nvSpPr>
            <p:cNvPr id="3" name="Rectangle 2"/>
            <p:cNvSpPr/>
            <p:nvPr/>
          </p:nvSpPr>
          <p:spPr bwMode="auto">
            <a:xfrm>
              <a:off x="3429000" y="3276600"/>
              <a:ext cx="4648200" cy="2941638"/>
            </a:xfrm>
            <a:prstGeom prst="rect">
              <a:avLst/>
            </a:prstGeom>
            <a:solidFill>
              <a:schemeClr val="tx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5608" name="Picture 9" descr="RSA Data Graph.gif.  This line graph shows the number of VR clients with autism increasing over time from the year of 2003 with about 1,900 individuals with autism in the VR system in that year and exponentially increasing until the year 2008 with about 5,500 individual with autism in VR system.  This graph demonstrates the steady increases each year between 2003 and 2008." title="Vocational Rehabilitation Clients with Autism"/>
            <p:cNvPicPr>
              <a:picLocks noChangeAspect="1"/>
            </p:cNvPicPr>
            <p:nvPr/>
          </p:nvPicPr>
          <p:blipFill>
            <a:blip r:embed="rId3" cstate="print">
              <a:clrChange>
                <a:clrFrom>
                  <a:srgbClr val="000000">
                    <a:alpha val="0"/>
                  </a:srgbClr>
                </a:clrFrom>
                <a:clrTo>
                  <a:srgbClr val="000000">
                    <a:alpha val="0"/>
                  </a:srgbClr>
                </a:clrTo>
              </a:clrChange>
              <a:duotone>
                <a:prstClr val="black"/>
                <a:schemeClr val="accent3">
                  <a:lumMod val="40000"/>
                  <a:lumOff val="60000"/>
                  <a:tint val="45000"/>
                  <a:satMod val="400000"/>
                </a:schemeClr>
              </a:duotone>
            </a:blip>
            <a:srcRect l="3119" r="1755"/>
            <a:stretch>
              <a:fillRect/>
            </a:stretch>
          </p:blipFill>
          <p:spPr bwMode="auto">
            <a:xfrm>
              <a:off x="3429000" y="3276600"/>
              <a:ext cx="4648200" cy="29416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pic>
        <p:nvPicPr>
          <p:cNvPr id="1026" name="Picture 2" descr="This bar chart shows that there continues to be a steady increase in VR clients with autism overtime.  Again, there is an expontial growth with increases each year starting in 2009 with 7,428 autistic clients to 9,020 in 2010, 15,664 in 2011, 12,900 in 2012, 15, 567 in 2013 and 17,753 in 2014.  This data was provided from the Rehabilitation Services Administration RSA-911 database for federal fiscal years 2009-2014." title="The number of individuals with autism applying to VR for support has increased steadily"/>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836920" y="3101317"/>
            <a:ext cx="5318760" cy="315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0020" y="6397704"/>
            <a:ext cx="7399020" cy="307777"/>
          </a:xfrm>
          <a:prstGeom prst="rect">
            <a:avLst/>
          </a:prstGeom>
        </p:spPr>
        <p:txBody>
          <a:bodyPr wrap="square">
            <a:spAutoFit/>
          </a:bodyPr>
          <a:lstStyle/>
          <a:p>
            <a:r>
              <a:rPr lang="en-US" sz="1400" i="1" dirty="0" smtClean="0"/>
              <a:t>National </a:t>
            </a:r>
            <a:r>
              <a:rPr lang="en-US" sz="1400" i="1" dirty="0"/>
              <a:t>Autism Indicators Report: Vocational Rehabilitation – </a:t>
            </a:r>
            <a:r>
              <a:rPr lang="en-US" sz="1400" i="1" dirty="0" smtClean="0"/>
              <a:t>2016</a:t>
            </a:r>
            <a:endParaRPr lang="en-US" sz="1400" i="1" dirty="0"/>
          </a:p>
        </p:txBody>
      </p:sp>
    </p:spTree>
    <p:extLst>
      <p:ext uri="{BB962C8B-B14F-4D97-AF65-F5344CB8AC3E}">
        <p14:creationId xmlns:p14="http://schemas.microsoft.com/office/powerpoint/2010/main" val="154681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Fact</a:t>
            </a:r>
            <a:endParaRPr lang="en-US" dirty="0"/>
          </a:p>
        </p:txBody>
      </p:sp>
      <p:sp>
        <p:nvSpPr>
          <p:cNvPr id="3" name="Content Placeholder 2"/>
          <p:cNvSpPr>
            <a:spLocks noGrp="1"/>
          </p:cNvSpPr>
          <p:nvPr>
            <p:ph idx="1"/>
          </p:nvPr>
        </p:nvSpPr>
        <p:spPr/>
        <p:txBody>
          <a:bodyPr>
            <a:normAutofit fontScale="92500" lnSpcReduction="20000"/>
          </a:bodyPr>
          <a:lstStyle/>
          <a:p>
            <a:r>
              <a:rPr lang="en-US" dirty="0"/>
              <a:t>Every year there are about 50,000 youth with ASD turning 18 </a:t>
            </a:r>
            <a:r>
              <a:rPr lang="en-US" dirty="0" err="1" smtClean="0"/>
              <a:t>yrs</a:t>
            </a:r>
            <a:endParaRPr lang="en-US" dirty="0" smtClean="0"/>
          </a:p>
          <a:p>
            <a:r>
              <a:rPr lang="en-US" dirty="0"/>
              <a:t>M</a:t>
            </a:r>
            <a:r>
              <a:rPr lang="en-US" dirty="0" smtClean="0"/>
              <a:t>ajority </a:t>
            </a:r>
            <a:r>
              <a:rPr lang="en-US" dirty="0"/>
              <a:t>(85 %) of people with ASD who sought services were between 16 and 26 years old</a:t>
            </a:r>
            <a:r>
              <a:rPr lang="en-US" dirty="0" smtClean="0"/>
              <a:t>.</a:t>
            </a:r>
          </a:p>
          <a:p>
            <a:r>
              <a:rPr lang="en-US" dirty="0" smtClean="0"/>
              <a:t>Research </a:t>
            </a:r>
            <a:r>
              <a:rPr lang="en-US" dirty="0"/>
              <a:t>showed that it took a significantly longer time for the transition youth to move from application to eligibility determination for VR services</a:t>
            </a:r>
          </a:p>
          <a:p>
            <a:endParaRPr lang="en-US" dirty="0"/>
          </a:p>
          <a:p>
            <a:endParaRPr lang="en-US" dirty="0" smtClean="0"/>
          </a:p>
          <a:p>
            <a:endParaRPr lang="en-US" dirty="0"/>
          </a:p>
          <a:p>
            <a:endParaRPr lang="en-US" dirty="0" smtClean="0"/>
          </a:p>
          <a:p>
            <a:pPr marL="0" indent="0">
              <a:buNone/>
            </a:pPr>
            <a:r>
              <a:rPr lang="en-US" dirty="0" smtClean="0"/>
              <a:t>(</a:t>
            </a:r>
            <a:r>
              <a:rPr lang="en-US" sz="1700" i="1" dirty="0" err="1" smtClean="0"/>
              <a:t>Migliore</a:t>
            </a:r>
            <a:r>
              <a:rPr lang="en-US" sz="1700" i="1" dirty="0" smtClean="0"/>
              <a:t> </a:t>
            </a:r>
            <a:r>
              <a:rPr lang="en-US" sz="1700" i="1" dirty="0"/>
              <a:t>et </a:t>
            </a:r>
            <a:r>
              <a:rPr lang="en-US" sz="1700" i="1" dirty="0" smtClean="0"/>
              <a:t>al., 2014; </a:t>
            </a:r>
            <a:r>
              <a:rPr lang="en-US" sz="1700" i="1" dirty="0"/>
              <a:t>Chen, Sung &amp; Pi, 2015</a:t>
            </a:r>
            <a:r>
              <a:rPr lang="en-US" sz="1700" i="1" dirty="0" smtClean="0"/>
              <a:t>)</a:t>
            </a:r>
            <a:endParaRPr lang="en-US" sz="1700" i="1" dirty="0"/>
          </a:p>
        </p:txBody>
      </p:sp>
    </p:spTree>
    <p:extLst>
      <p:ext uri="{BB962C8B-B14F-4D97-AF65-F5344CB8AC3E}">
        <p14:creationId xmlns:p14="http://schemas.microsoft.com/office/powerpoint/2010/main" val="92677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VR Services and Autism Spectrum Disorders</a:t>
            </a:r>
            <a:endParaRPr lang="en-US" dirty="0"/>
          </a:p>
        </p:txBody>
      </p:sp>
      <p:sp>
        <p:nvSpPr>
          <p:cNvPr id="6" name="Content Placeholder 5"/>
          <p:cNvSpPr>
            <a:spLocks noGrp="1"/>
          </p:cNvSpPr>
          <p:nvPr>
            <p:ph idx="1"/>
          </p:nvPr>
        </p:nvSpPr>
        <p:spPr>
          <a:xfrm>
            <a:off x="0" y="1562100"/>
            <a:ext cx="11871960" cy="5143500"/>
          </a:xfrm>
        </p:spPr>
        <p:txBody>
          <a:bodyPr>
            <a:normAutofit lnSpcReduction="10000"/>
          </a:bodyPr>
          <a:lstStyle/>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a:buFont typeface="Wingdings" panose="05000000000000000000" pitchFamily="2" charset="2"/>
              <a:buChar char="v"/>
            </a:pPr>
            <a:r>
              <a:rPr lang="en-US" sz="1100" dirty="0"/>
              <a:t>Most services were provided by community rehabilitation programs under contract with VR</a:t>
            </a:r>
            <a:r>
              <a:rPr lang="en-US" sz="1100" dirty="0" smtClean="0"/>
              <a:t>.</a:t>
            </a:r>
          </a:p>
          <a:p>
            <a:pPr>
              <a:buFont typeface="Wingdings" panose="05000000000000000000" pitchFamily="2" charset="2"/>
              <a:buChar char="v"/>
            </a:pPr>
            <a:r>
              <a:rPr lang="en-US" sz="1100" dirty="0" smtClean="0"/>
              <a:t>Assessment </a:t>
            </a:r>
            <a:r>
              <a:rPr lang="en-US" sz="1100" dirty="0"/>
              <a:t>was the most common service used by those with autism</a:t>
            </a:r>
            <a:endParaRPr lang="en-US" sz="1100" dirty="0" smtClean="0"/>
          </a:p>
          <a:p>
            <a:pPr marL="0" indent="0">
              <a:buNone/>
            </a:pPr>
            <a:endParaRPr lang="en-US" sz="1100" dirty="0" smtClean="0"/>
          </a:p>
          <a:p>
            <a:pPr marL="0" indent="0">
              <a:buNone/>
            </a:pPr>
            <a:r>
              <a:rPr lang="en-US" sz="1100" dirty="0" smtClean="0"/>
              <a:t>Roux</a:t>
            </a:r>
            <a:r>
              <a:rPr lang="en-US" sz="1100" dirty="0"/>
              <a:t>, Anne M., </a:t>
            </a:r>
            <a:r>
              <a:rPr lang="en-US" sz="1100" dirty="0" err="1"/>
              <a:t>Rast</a:t>
            </a:r>
            <a:r>
              <a:rPr lang="en-US" sz="1100" dirty="0"/>
              <a:t>, Jessica E., Anderson, K.A., and Shattuck, Paul T. </a:t>
            </a:r>
            <a:r>
              <a:rPr lang="en-US" sz="1100" i="1" dirty="0"/>
              <a:t>National Autism Indicators Report: Vocational Rehabilitation</a:t>
            </a:r>
            <a:r>
              <a:rPr lang="en-US" sz="1100" dirty="0"/>
              <a:t>. Philadelphia, PA: Life Course Outcomes Research Program, A.J. Drexel Autism Institute, Drexel University, 2016.</a:t>
            </a:r>
          </a:p>
        </p:txBody>
      </p:sp>
      <p:sp>
        <p:nvSpPr>
          <p:cNvPr id="7" name="Bent-Up Arrow 6" descr="This is an arrow pointing down and to the right to the next set of information indicating that the next data is a subset of the data of VR eligible individuals with ASD" title="Arrow pointing"/>
          <p:cNvSpPr/>
          <p:nvPr/>
        </p:nvSpPr>
        <p:spPr>
          <a:xfrm rot="5400000">
            <a:off x="2284857" y="1803273"/>
            <a:ext cx="1034796" cy="247269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190500" y="1600200"/>
            <a:ext cx="3672840" cy="922020"/>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r>
              <a:rPr lang="en-US" dirty="0" smtClean="0">
                <a:solidFill>
                  <a:schemeClr val="tx1"/>
                </a:solidFill>
              </a:rPr>
              <a:t>Only </a:t>
            </a:r>
            <a:r>
              <a:rPr lang="en-US" sz="2400" b="1" dirty="0">
                <a:solidFill>
                  <a:schemeClr val="tx1"/>
                </a:solidFill>
              </a:rPr>
              <a:t>3% </a:t>
            </a:r>
            <a:r>
              <a:rPr lang="en-US" dirty="0">
                <a:solidFill>
                  <a:schemeClr val="tx1"/>
                </a:solidFill>
              </a:rPr>
              <a:t>of VR applicants found eligible </a:t>
            </a:r>
            <a:r>
              <a:rPr lang="en-US" dirty="0" smtClean="0">
                <a:solidFill>
                  <a:schemeClr val="tx1"/>
                </a:solidFill>
              </a:rPr>
              <a:t>have ASD</a:t>
            </a:r>
            <a:endParaRPr lang="en-US" dirty="0">
              <a:solidFill>
                <a:schemeClr val="tx1"/>
              </a:solidFill>
            </a:endParaRPr>
          </a:p>
          <a:p>
            <a:r>
              <a:rPr lang="en-US" dirty="0"/>
              <a:t>	</a:t>
            </a:r>
          </a:p>
        </p:txBody>
      </p:sp>
      <p:sp>
        <p:nvSpPr>
          <p:cNvPr id="15" name="Flowchart: Process 14"/>
          <p:cNvSpPr/>
          <p:nvPr/>
        </p:nvSpPr>
        <p:spPr>
          <a:xfrm>
            <a:off x="4110990" y="2660904"/>
            <a:ext cx="3943350" cy="1080516"/>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Only </a:t>
            </a:r>
            <a:r>
              <a:rPr lang="en-US" sz="2400" b="1" dirty="0" smtClean="0">
                <a:solidFill>
                  <a:schemeClr val="tx1"/>
                </a:solidFill>
              </a:rPr>
              <a:t>32</a:t>
            </a:r>
            <a:r>
              <a:rPr lang="en-US" sz="2400" b="1" dirty="0">
                <a:solidFill>
                  <a:schemeClr val="tx1"/>
                </a:solidFill>
              </a:rPr>
              <a:t>% </a:t>
            </a:r>
            <a:r>
              <a:rPr lang="en-US" dirty="0">
                <a:solidFill>
                  <a:schemeClr val="tx1"/>
                </a:solidFill>
              </a:rPr>
              <a:t>of </a:t>
            </a:r>
            <a:r>
              <a:rPr lang="en-US" dirty="0" smtClean="0">
                <a:solidFill>
                  <a:schemeClr val="tx1"/>
                </a:solidFill>
              </a:rPr>
              <a:t>those with ASD </a:t>
            </a:r>
          </a:p>
          <a:p>
            <a:r>
              <a:rPr lang="en-US" b="1" dirty="0" smtClean="0">
                <a:solidFill>
                  <a:schemeClr val="tx1"/>
                </a:solidFill>
              </a:rPr>
              <a:t>USE </a:t>
            </a:r>
            <a:r>
              <a:rPr lang="en-US" dirty="0">
                <a:solidFill>
                  <a:schemeClr val="tx1"/>
                </a:solidFill>
              </a:rPr>
              <a:t>VR services after becoming eligible</a:t>
            </a:r>
          </a:p>
        </p:txBody>
      </p:sp>
      <p:sp>
        <p:nvSpPr>
          <p:cNvPr id="16" name="Bent-Up Arrow 15" descr="This arrow pointing down and to the right towards the next box of information is indicating that the46% of VR clients that were High Schools students is a subset of the population of the 32% of those with ASD who use VR services." title="arrow pointing"/>
          <p:cNvSpPr/>
          <p:nvPr/>
        </p:nvSpPr>
        <p:spPr>
          <a:xfrm rot="5400000">
            <a:off x="6673977" y="3022473"/>
            <a:ext cx="1034796" cy="247269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p:cNvSpPr/>
          <p:nvPr/>
        </p:nvSpPr>
        <p:spPr>
          <a:xfrm>
            <a:off x="8503920" y="4116324"/>
            <a:ext cx="3390900" cy="1080516"/>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46% </a:t>
            </a:r>
            <a:r>
              <a:rPr lang="en-US" dirty="0">
                <a:solidFill>
                  <a:schemeClr val="tx1"/>
                </a:solidFill>
              </a:rPr>
              <a:t>were </a:t>
            </a:r>
            <a:r>
              <a:rPr lang="en-US" dirty="0" smtClean="0">
                <a:solidFill>
                  <a:schemeClr val="tx1"/>
                </a:solidFill>
              </a:rPr>
              <a:t>ASD High </a:t>
            </a:r>
            <a:r>
              <a:rPr lang="en-US" dirty="0">
                <a:solidFill>
                  <a:schemeClr val="tx1"/>
                </a:solidFill>
              </a:rPr>
              <a:t>School students when received services</a:t>
            </a:r>
          </a:p>
        </p:txBody>
      </p:sp>
    </p:spTree>
    <p:extLst>
      <p:ext uri="{BB962C8B-B14F-4D97-AF65-F5344CB8AC3E}">
        <p14:creationId xmlns:p14="http://schemas.microsoft.com/office/powerpoint/2010/main" val="234467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Referrals into VR for ASD</a:t>
            </a:r>
            <a:endParaRPr lang="en-US" dirty="0"/>
          </a:p>
        </p:txBody>
      </p:sp>
      <p:sp>
        <p:nvSpPr>
          <p:cNvPr id="3" name="Content Placeholder 2"/>
          <p:cNvSpPr>
            <a:spLocks noGrp="1"/>
          </p:cNvSpPr>
          <p:nvPr>
            <p:ph idx="1"/>
          </p:nvPr>
        </p:nvSpPr>
        <p:spPr>
          <a:xfrm>
            <a:off x="1226820" y="1752600"/>
            <a:ext cx="9601200" cy="4343400"/>
          </a:xfrm>
        </p:spPr>
        <p:txBody>
          <a:bodyPr/>
          <a:lstStyle/>
          <a:p>
            <a:pPr marL="0" indent="0">
              <a:buNone/>
            </a:pPr>
            <a:r>
              <a:rPr lang="en-US" dirty="0"/>
              <a:t>(N = 5681)</a:t>
            </a:r>
          </a:p>
        </p:txBody>
      </p:sp>
      <p:graphicFrame>
        <p:nvGraphicFramePr>
          <p:cNvPr id="4" name="Table 3" descr="This table is a 5 by 4 table that presents the source of referral for 3 groups of individuals with ASD in the VR system.  Group 1 are Transition Age Youth under 18 years. There are 2,718 individuals in this group. The second group are Transition Young Adults 18 to 25 years old. There are 2,162 in this group.  The third group are adults 26 years and older. There are 801 in this group.&#10;The data shows that transition age youth are referred by the Educaitonal institution most often with 80.2 percent of all referrals (sample size of 2,180). They are referred from public or private service agency 4.1percent of the time (sample size 122), self-referred 5.6 percent with sample size of 152 and other referral sources 10.1 percent of total with sample size of 274.  The transition young adults referral sources are more equally distributed with educationa linstitutions referring 34.1% with sample size of 737. Public or private service agency referrs 17 % with sample size of 368. Self referral occurs 24.3% with sample size of 525 and Other referral sources is 24.6% with sample size of 532.  The adult group is reffered by the educationa linstitution only 2.1 % of time with sample size of 17. Public or private service agency referrs 28.6% with sample size of 229. Self referral occurs 38.5% with sample of 308 and other sources of referrals occurs 30.8% of time with sample size of 247." title="Referrels into VR for ASD"/>
          <p:cNvGraphicFramePr>
            <a:graphicFrameLocks noGrp="1"/>
          </p:cNvGraphicFramePr>
          <p:nvPr>
            <p:extLst>
              <p:ext uri="{D42A27DB-BD31-4B8C-83A1-F6EECF244321}">
                <p14:modId xmlns:p14="http://schemas.microsoft.com/office/powerpoint/2010/main" val="1313408577"/>
              </p:ext>
            </p:extLst>
          </p:nvPr>
        </p:nvGraphicFramePr>
        <p:xfrm>
          <a:off x="1384300" y="2266526"/>
          <a:ext cx="8128000" cy="347472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gridCol w="2032000">
                  <a:extLst>
                    <a:ext uri="{9D8B030D-6E8A-4147-A177-3AD203B41FA5}">
                      <a16:colId xmlns="" xmlns:a16="http://schemas.microsoft.com/office/drawing/2014/main" val="200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of referral </a:t>
                      </a:r>
                    </a:p>
                    <a:p>
                      <a:endParaRPr lang="en-US" dirty="0"/>
                    </a:p>
                  </a:txBody>
                  <a:tcPr/>
                </a:tc>
                <a:tc>
                  <a:txBody>
                    <a:bodyPr/>
                    <a:lstStyle/>
                    <a:p>
                      <a:r>
                        <a:rPr lang="en-US" dirty="0" smtClean="0"/>
                        <a:t>Transition</a:t>
                      </a:r>
                      <a:r>
                        <a:rPr lang="en-US" baseline="0" dirty="0" smtClean="0"/>
                        <a:t> Age Youth (&lt;18 </a:t>
                      </a:r>
                      <a:r>
                        <a:rPr lang="en-US" baseline="0" dirty="0" err="1" smtClean="0"/>
                        <a:t>yrs</a:t>
                      </a:r>
                      <a:r>
                        <a:rPr lang="en-US" baseline="0" dirty="0" smtClean="0"/>
                        <a:t>)</a:t>
                      </a:r>
                    </a:p>
                    <a:p>
                      <a:r>
                        <a:rPr lang="en-US" dirty="0" smtClean="0"/>
                        <a:t>(n = 2718)</a:t>
                      </a:r>
                      <a:endParaRPr lang="en-US" dirty="0"/>
                    </a:p>
                  </a:txBody>
                  <a:tcPr/>
                </a:tc>
                <a:tc>
                  <a:txBody>
                    <a:bodyPr/>
                    <a:lstStyle/>
                    <a:p>
                      <a:r>
                        <a:rPr lang="en-US" dirty="0" smtClean="0"/>
                        <a:t>Transition</a:t>
                      </a:r>
                      <a:r>
                        <a:rPr lang="en-US" baseline="0" dirty="0" smtClean="0"/>
                        <a:t> Young Adults (18-25)</a:t>
                      </a:r>
                      <a:r>
                        <a:rPr lang="en-US" dirty="0" smtClean="0"/>
                        <a:t> </a:t>
                      </a:r>
                    </a:p>
                    <a:p>
                      <a:r>
                        <a:rPr lang="en-US" dirty="0" smtClean="0"/>
                        <a:t>(n = 2162)</a:t>
                      </a:r>
                      <a:endParaRPr lang="en-US" dirty="0"/>
                    </a:p>
                  </a:txBody>
                  <a:tcPr/>
                </a:tc>
                <a:tc>
                  <a:txBody>
                    <a:bodyPr/>
                    <a:lstStyle/>
                    <a:p>
                      <a:r>
                        <a:rPr lang="en-US" dirty="0" smtClean="0"/>
                        <a:t>Adults (26+)</a:t>
                      </a:r>
                    </a:p>
                    <a:p>
                      <a:endParaRPr lang="en-US" dirty="0" smtClean="0"/>
                    </a:p>
                    <a:p>
                      <a:r>
                        <a:rPr lang="en-US" dirty="0" smtClean="0"/>
                        <a:t> (n = 801)</a:t>
                      </a:r>
                      <a:endParaRPr lang="en-US" dirty="0"/>
                    </a:p>
                  </a:txBody>
                  <a:tcPr/>
                </a:tc>
                <a:extLst>
                  <a:ext uri="{0D108BD9-81ED-4DB2-BD59-A6C34878D82A}">
                    <a16:rowId xmlns="" xmlns:a16="http://schemas.microsoft.com/office/drawing/2014/main" val="10000"/>
                  </a:ext>
                </a:extLst>
              </a:tr>
              <a:tr h="370840">
                <a:tc>
                  <a:txBody>
                    <a:bodyPr/>
                    <a:lstStyle/>
                    <a:p>
                      <a:r>
                        <a:rPr lang="en-US" dirty="0" smtClean="0"/>
                        <a:t>Educational institution </a:t>
                      </a:r>
                      <a:endParaRPr lang="en-US" dirty="0"/>
                    </a:p>
                  </a:txBody>
                  <a:tcPr/>
                </a:tc>
                <a:tc>
                  <a:txBody>
                    <a:bodyPr/>
                    <a:lstStyle/>
                    <a:p>
                      <a:r>
                        <a:rPr lang="en-US" dirty="0" smtClean="0"/>
                        <a:t>2180 (80.2 %) </a:t>
                      </a:r>
                      <a:endParaRPr lang="en-US" dirty="0"/>
                    </a:p>
                  </a:txBody>
                  <a:tcPr/>
                </a:tc>
                <a:tc>
                  <a:txBody>
                    <a:bodyPr/>
                    <a:lstStyle/>
                    <a:p>
                      <a:r>
                        <a:rPr lang="en-US" dirty="0" smtClean="0"/>
                        <a:t>737 (34.1 %)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17 (2.1 %) </a:t>
                      </a:r>
                    </a:p>
                    <a:p>
                      <a:endParaRPr lang="en-US" dirty="0"/>
                    </a:p>
                  </a:txBody>
                  <a:tcPr/>
                </a:tc>
                <a:extLst>
                  <a:ext uri="{0D108BD9-81ED-4DB2-BD59-A6C34878D82A}">
                    <a16:rowId xmlns="" xmlns:a16="http://schemas.microsoft.com/office/drawing/2014/main" val="10001"/>
                  </a:ext>
                </a:extLst>
              </a:tr>
              <a:tr h="370840">
                <a:tc>
                  <a:txBody>
                    <a:bodyPr/>
                    <a:lstStyle/>
                    <a:p>
                      <a:r>
                        <a:rPr lang="en-US" dirty="0" smtClean="0"/>
                        <a:t>Public or private service agency </a:t>
                      </a:r>
                      <a:endParaRPr lang="en-US" dirty="0"/>
                    </a:p>
                  </a:txBody>
                  <a:tcPr/>
                </a:tc>
                <a:tc>
                  <a:txBody>
                    <a:bodyPr/>
                    <a:lstStyle/>
                    <a:p>
                      <a:r>
                        <a:rPr lang="en-US" dirty="0" smtClean="0"/>
                        <a:t>112 (4.1 %) </a:t>
                      </a:r>
                      <a:endParaRPr lang="en-US" dirty="0"/>
                    </a:p>
                  </a:txBody>
                  <a:tcPr/>
                </a:tc>
                <a:tc>
                  <a:txBody>
                    <a:bodyPr/>
                    <a:lstStyle/>
                    <a:p>
                      <a:r>
                        <a:rPr lang="en-US" dirty="0" smtClean="0"/>
                        <a:t>368 (17.0 %)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229 (28.6 %) </a:t>
                      </a:r>
                    </a:p>
                    <a:p>
                      <a:endParaRPr lang="en-US" dirty="0"/>
                    </a:p>
                  </a:txBody>
                  <a:tcPr/>
                </a:tc>
                <a:extLst>
                  <a:ext uri="{0D108BD9-81ED-4DB2-BD59-A6C34878D82A}">
                    <a16:rowId xmlns="" xmlns:a16="http://schemas.microsoft.com/office/drawing/2014/main" val="10002"/>
                  </a:ext>
                </a:extLst>
              </a:tr>
              <a:tr h="370840">
                <a:tc>
                  <a:txBody>
                    <a:bodyPr/>
                    <a:lstStyle/>
                    <a:p>
                      <a:r>
                        <a:rPr lang="en-US" dirty="0" smtClean="0"/>
                        <a:t>Self-referral</a:t>
                      </a:r>
                      <a:endParaRPr lang="en-US" dirty="0"/>
                    </a:p>
                  </a:txBody>
                  <a:tcPr/>
                </a:tc>
                <a:tc>
                  <a:txBody>
                    <a:bodyPr/>
                    <a:lstStyle/>
                    <a:p>
                      <a:r>
                        <a:rPr lang="en-US" dirty="0" smtClean="0"/>
                        <a:t>152 (5.6 %) </a:t>
                      </a:r>
                      <a:endParaRPr lang="en-US" dirty="0"/>
                    </a:p>
                  </a:txBody>
                  <a:tcPr/>
                </a:tc>
                <a:tc>
                  <a:txBody>
                    <a:bodyPr/>
                    <a:lstStyle/>
                    <a:p>
                      <a:r>
                        <a:rPr lang="en-US" dirty="0" smtClean="0"/>
                        <a:t>525 (24.3 %)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308 (38.5 %) </a:t>
                      </a:r>
                    </a:p>
                    <a:p>
                      <a:endParaRPr lang="en-US" dirty="0"/>
                    </a:p>
                  </a:txBody>
                  <a:tcPr/>
                </a:tc>
                <a:extLst>
                  <a:ext uri="{0D108BD9-81ED-4DB2-BD59-A6C34878D82A}">
                    <a16:rowId xmlns="" xmlns:a16="http://schemas.microsoft.com/office/drawing/2014/main" val="10003"/>
                  </a:ext>
                </a:extLst>
              </a:tr>
              <a:tr h="370840">
                <a:tc>
                  <a:txBody>
                    <a:bodyPr/>
                    <a:lstStyle/>
                    <a:p>
                      <a:r>
                        <a:rPr lang="en-US" dirty="0" smtClean="0"/>
                        <a:t>Others</a:t>
                      </a:r>
                      <a:endParaRPr lang="en-US" dirty="0"/>
                    </a:p>
                  </a:txBody>
                  <a:tcPr/>
                </a:tc>
                <a:tc>
                  <a:txBody>
                    <a:bodyPr/>
                    <a:lstStyle/>
                    <a:p>
                      <a:r>
                        <a:rPr lang="en-US" dirty="0" smtClean="0"/>
                        <a:t>274 (10.1 %) </a:t>
                      </a:r>
                      <a:endParaRPr lang="en-US" dirty="0"/>
                    </a:p>
                  </a:txBody>
                  <a:tcPr/>
                </a:tc>
                <a:tc>
                  <a:txBody>
                    <a:bodyPr/>
                    <a:lstStyle/>
                    <a:p>
                      <a:r>
                        <a:rPr lang="en-US" dirty="0" smtClean="0"/>
                        <a:t>532 (24.6 %)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247 (30.8 %)</a:t>
                      </a:r>
                    </a:p>
                    <a:p>
                      <a:endParaRPr lang="en-US" dirty="0"/>
                    </a:p>
                  </a:txBody>
                  <a:tcPr/>
                </a:tc>
                <a:extLst>
                  <a:ext uri="{0D108BD9-81ED-4DB2-BD59-A6C34878D82A}">
                    <a16:rowId xmlns="" xmlns:a16="http://schemas.microsoft.com/office/drawing/2014/main" val="10004"/>
                  </a:ext>
                </a:extLst>
              </a:tr>
            </a:tbl>
          </a:graphicData>
        </a:graphic>
      </p:graphicFrame>
      <p:sp>
        <p:nvSpPr>
          <p:cNvPr id="5" name="TextBox 4"/>
          <p:cNvSpPr txBox="1"/>
          <p:nvPr/>
        </p:nvSpPr>
        <p:spPr>
          <a:xfrm>
            <a:off x="99060" y="6338530"/>
            <a:ext cx="2148840" cy="307777"/>
          </a:xfrm>
          <a:prstGeom prst="rect">
            <a:avLst/>
          </a:prstGeom>
          <a:noFill/>
        </p:spPr>
        <p:txBody>
          <a:bodyPr wrap="square" rtlCol="0">
            <a:spAutoFit/>
          </a:bodyPr>
          <a:lstStyle/>
          <a:p>
            <a:r>
              <a:rPr lang="en-US" sz="1400" dirty="0"/>
              <a:t>Chen, Sung &amp; Pi, </a:t>
            </a:r>
            <a:r>
              <a:rPr lang="en-US" sz="1400" dirty="0" smtClean="0"/>
              <a:t>2015</a:t>
            </a:r>
            <a:r>
              <a:rPr lang="en-US" sz="1200" dirty="0" smtClean="0"/>
              <a:t> </a:t>
            </a:r>
            <a:endParaRPr lang="en-US" sz="1200" dirty="0"/>
          </a:p>
        </p:txBody>
      </p:sp>
    </p:spTree>
    <p:extLst>
      <p:ext uri="{BB962C8B-B14F-4D97-AF65-F5344CB8AC3E}">
        <p14:creationId xmlns:p14="http://schemas.microsoft.com/office/powerpoint/2010/main" val="35270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 y="285614"/>
            <a:ext cx="9601200" cy="1036850"/>
          </a:xfrm>
        </p:spPr>
        <p:txBody>
          <a:bodyPr/>
          <a:lstStyle/>
          <a:p>
            <a:r>
              <a:rPr lang="en-US" dirty="0" smtClean="0"/>
              <a:t>Other Enrollment Issue: Homogeneity </a:t>
            </a:r>
            <a:endParaRPr lang="en-US" dirty="0"/>
          </a:p>
        </p:txBody>
      </p:sp>
      <p:pic>
        <p:nvPicPr>
          <p:cNvPr id="2050" name="Picture 2" descr="These 2 bar charts compare VR services users without autism to VR service users with autism on a number of demographics including sex, race/ethnicity, age and education level.  VR service users without autism included all other VR service users who had any other disability cause and impairment. Data shows that users with autism are 83% males compared to 55% without autism. VR users with autism are 85% white compared to 71% without autism. VR users with autism are 10% black compared to 24% without autism. Autistic VR users are 5% Hispanic compared to 11% without autism. Those with autism are  older than 21 31% of time compared to 72% without autism. Autstic VR users have less than high school or are current secondary student 28% of time compared to 24% without autism. Autistics highest leve of education is 27% with High School degree or equivalent compared to 33% without autism. Autstics have special education certificate or current special education student 29% of time compared to 12% without autism and autistics have some postsecondary education at rate of 17% compared to 31% without autism.  This data source is the REhabilitation Services Administration RSA-911 federal fiscal year 2014." title="More VR service users with autism were male and younger compared to those without autism and few had some postsecondary educ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760" y="1828800"/>
            <a:ext cx="11178539" cy="480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93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 y="361814"/>
            <a:ext cx="9601200" cy="1036850"/>
          </a:xfrm>
        </p:spPr>
        <p:txBody>
          <a:bodyPr/>
          <a:lstStyle/>
          <a:p>
            <a:r>
              <a:rPr lang="en-US" dirty="0" smtClean="0"/>
              <a:t>Intake Process</a:t>
            </a:r>
            <a:endParaRPr lang="en-US" dirty="0"/>
          </a:p>
        </p:txBody>
      </p:sp>
      <p:sp>
        <p:nvSpPr>
          <p:cNvPr id="3" name="Content Placeholder 2"/>
          <p:cNvSpPr>
            <a:spLocks noGrp="1"/>
          </p:cNvSpPr>
          <p:nvPr>
            <p:ph idx="1"/>
          </p:nvPr>
        </p:nvSpPr>
        <p:spPr>
          <a:xfrm>
            <a:off x="121920" y="1455420"/>
            <a:ext cx="11620500" cy="5204460"/>
          </a:xfrm>
        </p:spPr>
        <p:txBody>
          <a:bodyPr>
            <a:normAutofit lnSpcReduction="10000"/>
          </a:bodyPr>
          <a:lstStyle/>
          <a:p>
            <a:r>
              <a:rPr lang="en-US" dirty="0" smtClean="0"/>
              <a:t>Engaging and enrolling individuals </a:t>
            </a:r>
            <a:r>
              <a:rPr lang="en-US" dirty="0"/>
              <a:t>with ASD merit special attention because of the social-cognitive, behavioral, and communication impairments associated with </a:t>
            </a:r>
            <a:r>
              <a:rPr lang="en-US" dirty="0" smtClean="0"/>
              <a:t>ASD</a:t>
            </a:r>
          </a:p>
          <a:p>
            <a:pPr lvl="1"/>
            <a:r>
              <a:rPr lang="en-US" dirty="0" smtClean="0"/>
              <a:t>Concrete, literal communication styles</a:t>
            </a:r>
          </a:p>
          <a:p>
            <a:pPr lvl="1"/>
            <a:r>
              <a:rPr lang="en-US" dirty="0" smtClean="0"/>
              <a:t>Sensory sensitivities</a:t>
            </a:r>
          </a:p>
          <a:p>
            <a:pPr lvl="1"/>
            <a:r>
              <a:rPr lang="en-US" dirty="0" smtClean="0"/>
              <a:t>Social and other anxieties</a:t>
            </a:r>
          </a:p>
          <a:p>
            <a:pPr lvl="1"/>
            <a:r>
              <a:rPr lang="en-US" dirty="0" smtClean="0"/>
              <a:t>Lack of initiative</a:t>
            </a:r>
          </a:p>
          <a:p>
            <a:pPr lvl="1"/>
            <a:r>
              <a:rPr lang="en-US" dirty="0" smtClean="0"/>
              <a:t>Time management and organization challenges</a:t>
            </a:r>
          </a:p>
          <a:p>
            <a:pPr lvl="1"/>
            <a:r>
              <a:rPr lang="en-US" dirty="0" smtClean="0"/>
              <a:t>Reliance on routines </a:t>
            </a:r>
          </a:p>
          <a:p>
            <a:r>
              <a:rPr lang="en-US" dirty="0" smtClean="0"/>
              <a:t>Coupled </a:t>
            </a:r>
            <a:r>
              <a:rPr lang="en-US" dirty="0"/>
              <a:t>with strengths in memory, focus, and in-depth knowledge of special interest </a:t>
            </a:r>
            <a:r>
              <a:rPr lang="en-US" dirty="0" smtClean="0"/>
              <a:t>areas</a:t>
            </a:r>
          </a:p>
          <a:p>
            <a:pPr lvl="1"/>
            <a:r>
              <a:rPr lang="en-US" dirty="0" smtClean="0"/>
              <a:t>Detail-oriented</a:t>
            </a:r>
          </a:p>
          <a:p>
            <a:pPr lvl="1"/>
            <a:r>
              <a:rPr lang="en-US" dirty="0" smtClean="0"/>
              <a:t>Strong memories</a:t>
            </a:r>
          </a:p>
          <a:p>
            <a:pPr lvl="1"/>
            <a:r>
              <a:rPr lang="en-US" dirty="0" smtClean="0"/>
              <a:t>Logical and creative thinkers</a:t>
            </a:r>
          </a:p>
          <a:p>
            <a:pPr lvl="1"/>
            <a:r>
              <a:rPr lang="en-US" dirty="0" smtClean="0"/>
              <a:t>Amazing skills for Special Interests</a:t>
            </a:r>
            <a:endParaRPr lang="en-US" dirty="0"/>
          </a:p>
        </p:txBody>
      </p:sp>
    </p:spTree>
    <p:extLst>
      <p:ext uri="{BB962C8B-B14F-4D97-AF65-F5344CB8AC3E}">
        <p14:creationId xmlns:p14="http://schemas.microsoft.com/office/powerpoint/2010/main" val="291243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ales Direction 16X9">
  <a:themeElements>
    <a:clrScheme name="WINTAC Website Colors">
      <a:dk1>
        <a:srgbClr val="545E74"/>
      </a:dk1>
      <a:lt1>
        <a:srgbClr val="FFFFFF"/>
      </a:lt1>
      <a:dk2>
        <a:srgbClr val="545E74"/>
      </a:dk2>
      <a:lt2>
        <a:srgbClr val="FFFFFF"/>
      </a:lt2>
      <a:accent1>
        <a:srgbClr val="545E74"/>
      </a:accent1>
      <a:accent2>
        <a:srgbClr val="4D80B0"/>
      </a:accent2>
      <a:accent3>
        <a:srgbClr val="E38E41"/>
      </a:accent3>
      <a:accent4>
        <a:srgbClr val="F5D632"/>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direction presentation (widescreen)</Template>
  <TotalTime>0</TotalTime>
  <Words>5143</Words>
  <Application>Microsoft Office PowerPoint</Application>
  <PresentationFormat>Custom</PresentationFormat>
  <Paragraphs>304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Sales Direction 16X9</vt:lpstr>
      <vt:lpstr>Engaging and Communicating with Individuals with Autism before, during and after the Intake Process through Eligibility Determination </vt:lpstr>
      <vt:lpstr>Agenda</vt:lpstr>
      <vt:lpstr>Background of Employment for Autism Spectrum Folks</vt:lpstr>
      <vt:lpstr>The Great Wave</vt:lpstr>
      <vt:lpstr>IN Fact</vt:lpstr>
      <vt:lpstr>VR Services and Autism Spectrum Disorders</vt:lpstr>
      <vt:lpstr>Referrals into VR for ASD</vt:lpstr>
      <vt:lpstr>Other Enrollment Issue: Homogeneity </vt:lpstr>
      <vt:lpstr>Intake Process</vt:lpstr>
      <vt:lpstr>Communication Style</vt:lpstr>
      <vt:lpstr>Sensory Supportive Environment</vt:lpstr>
      <vt:lpstr>Social and Other Anxieties </vt:lpstr>
      <vt:lpstr>Supporting Social Uniqueness</vt:lpstr>
      <vt:lpstr>Executive Functioning Challenges</vt:lpstr>
      <vt:lpstr>Gathering information about Special Interests and Talents</vt:lpstr>
      <vt:lpstr>San Diego Example: VR Enrollment Guide</vt:lpstr>
      <vt:lpstr>San Diego Example: VR Enrollment Guide</vt:lpstr>
      <vt:lpstr>San Diego Example: VR Enrollment Guide</vt:lpstr>
      <vt:lpstr>San Diego Example: VR Enrollment Guide</vt:lpstr>
      <vt:lpstr>Addressing Community Access</vt:lpstr>
      <vt:lpstr>Additional Access Barriers Identified</vt:lpstr>
      <vt:lpstr>Novel  Enrollment of Diverse Autistics</vt:lpstr>
      <vt:lpstr>Plug for Upcoming Webinars</vt:lpstr>
      <vt:lpstr>Coming SOON!!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2016-08-15T16:47:50Z</dcterms:created>
  <dcterms:modified xsi:type="dcterms:W3CDTF">2020-03-26T23:58:57Z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